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0.xml" ContentType="application/vnd.openxmlformats-officedocument.theme+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theme/theme1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6.xml" ContentType="application/vnd.openxmlformats-officedocument.theme+xml"/>
  <Override PartName="/ppt/slideLayouts/slideLayout3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6" r:id="rId10"/>
    <p:sldMasterId id="2147483681" r:id="rId11"/>
    <p:sldMasterId id="2147483684" r:id="rId12"/>
    <p:sldMasterId id="2147483687" r:id="rId13"/>
    <p:sldMasterId id="2147483689" r:id="rId14"/>
    <p:sldMasterId id="2147483691" r:id="rId15"/>
    <p:sldMasterId id="2147483694" r:id="rId16"/>
    <p:sldMasterId id="2147483699" r:id="rId17"/>
  </p:sldMasterIdLst>
  <p:notesMasterIdLst>
    <p:notesMasterId r:id="rId57"/>
  </p:notesMasterIdLst>
  <p:sldIdLst>
    <p:sldId id="280" r:id="rId18"/>
    <p:sldId id="5366" r:id="rId19"/>
    <p:sldId id="5367" r:id="rId20"/>
    <p:sldId id="4547" r:id="rId21"/>
    <p:sldId id="5235" r:id="rId22"/>
    <p:sldId id="5329" r:id="rId23"/>
    <p:sldId id="5328" r:id="rId24"/>
    <p:sldId id="5385" r:id="rId25"/>
    <p:sldId id="5386" r:id="rId26"/>
    <p:sldId id="5387" r:id="rId27"/>
    <p:sldId id="5388" r:id="rId28"/>
    <p:sldId id="5395" r:id="rId29"/>
    <p:sldId id="5389" r:id="rId30"/>
    <p:sldId id="5390" r:id="rId31"/>
    <p:sldId id="5391" r:id="rId32"/>
    <p:sldId id="5374" r:id="rId33"/>
    <p:sldId id="5236" r:id="rId34"/>
    <p:sldId id="5379" r:id="rId35"/>
    <p:sldId id="5381" r:id="rId36"/>
    <p:sldId id="5380" r:id="rId37"/>
    <p:sldId id="5382" r:id="rId38"/>
    <p:sldId id="5368" r:id="rId39"/>
    <p:sldId id="5375" r:id="rId40"/>
    <p:sldId id="5334" r:id="rId41"/>
    <p:sldId id="5369" r:id="rId42"/>
    <p:sldId id="5370" r:id="rId43"/>
    <p:sldId id="5396" r:id="rId44"/>
    <p:sldId id="5371" r:id="rId45"/>
    <p:sldId id="5376" r:id="rId46"/>
    <p:sldId id="5336" r:id="rId47"/>
    <p:sldId id="5372" r:id="rId48"/>
    <p:sldId id="5384" r:id="rId49"/>
    <p:sldId id="5377" r:id="rId50"/>
    <p:sldId id="5335" r:id="rId51"/>
    <p:sldId id="5393" r:id="rId52"/>
    <p:sldId id="5392" r:id="rId53"/>
    <p:sldId id="5373" r:id="rId54"/>
    <p:sldId id="5378" r:id="rId55"/>
    <p:sldId id="3945" r:id="rId56"/>
  </p:sldIdLst>
  <p:sldSz cx="12192000" cy="6858000"/>
  <p:notesSz cx="6858000" cy="9144000"/>
  <p:custDataLst>
    <p:tags r:id="rId58"/>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使用说明" id="{3911A87B-1889-468D-8C3B-543E6473F073}">
          <p14:sldIdLst>
            <p14:sldId id="280"/>
            <p14:sldId id="5366"/>
            <p14:sldId id="5367"/>
            <p14:sldId id="4547"/>
            <p14:sldId id="5235"/>
            <p14:sldId id="5329"/>
            <p14:sldId id="5328"/>
            <p14:sldId id="5385"/>
            <p14:sldId id="5386"/>
            <p14:sldId id="5387"/>
            <p14:sldId id="5388"/>
            <p14:sldId id="5395"/>
            <p14:sldId id="5389"/>
            <p14:sldId id="5390"/>
            <p14:sldId id="5391"/>
            <p14:sldId id="5374"/>
            <p14:sldId id="5236"/>
            <p14:sldId id="5379"/>
            <p14:sldId id="5381"/>
            <p14:sldId id="5380"/>
            <p14:sldId id="5382"/>
            <p14:sldId id="5368"/>
            <p14:sldId id="5375"/>
            <p14:sldId id="5334"/>
            <p14:sldId id="5369"/>
            <p14:sldId id="5370"/>
            <p14:sldId id="5396"/>
            <p14:sldId id="5371"/>
            <p14:sldId id="5376"/>
            <p14:sldId id="5336"/>
            <p14:sldId id="5372"/>
            <p14:sldId id="5384"/>
            <p14:sldId id="5377"/>
            <p14:sldId id="5335"/>
            <p14:sldId id="5393"/>
            <p14:sldId id="5392"/>
            <p14:sldId id="5373"/>
            <p14:sldId id="5378"/>
            <p14:sldId id="3945"/>
          </p14:sldIdLst>
        </p14:section>
        <p14:section name="封面样式1" id="{93E27824-9DEC-4C2D-B28E-18A8936D0B58}">
          <p14:sldIdLst/>
        </p14:section>
        <p14:section name="封面样式2" id="{FE9378AB-0309-408F-AB3A-DE4028599128}">
          <p14:sldIdLst/>
        </p14:section>
        <p14:section name="封面样式3" id="{AFAEBBB7-E065-486F-BE30-AEE247139C07}">
          <p14:sldIdLst/>
        </p14:section>
        <p14:section name="封面样式4" id="{529EF0A2-1086-47B1-AA8C-A15D53A9AB50}">
          <p14:sldIdLst/>
        </p14:section>
        <p14:section name="封面样式5" id="{70AF42F8-7F79-4339-B7BA-6F18B5B10CCE}">
          <p14:sldIdLst/>
        </p14:section>
        <p14:section name="封面样式6" id="{BA7775DF-5FB5-4996-AAF7-C330A5B01C2B}">
          <p14:sldIdLst/>
        </p14:section>
        <p14:section name="封面样式7" id="{335C7E90-04BA-476D-83F9-6B91AB183818}">
          <p14:sldIdLst/>
        </p14:section>
        <p14:section name="封面样式8" id="{797E7A4C-E42F-4D0C-824A-8B4F9E063ADD}">
          <p14:sldIdLst/>
        </p14:section>
        <p14:section name="封面样式9" id="{0F8C0ECD-BFB2-4292-9594-038C60011085}">
          <p14:sldIdLst/>
        </p14:section>
        <p14:section name="目录样式1" id="{2F567AD6-03C2-4BB5-A330-79579352A972}">
          <p14:sldIdLst/>
        </p14:section>
        <p14:section name="目录样式2-1" id="{B0C1D730-BB3A-47ED-8699-2AA84B8F9723}">
          <p14:sldIdLst/>
        </p14:section>
        <p14:section name="目录样式2-2" id="{BB23CD0A-3C0D-413E-9991-1F202D0D2E30}">
          <p14:sldIdLst/>
        </p14:section>
        <p14:section name="目录样式3" id="{74FBE5AB-BB9D-4971-B7C7-88B8BC9E1E96}">
          <p14:sldIdLst/>
        </p14:section>
        <p14:section name="目录样式4" id="{A2D78989-8CD8-4A52-8855-F6D1E0C92A1A}">
          <p14:sldIdLst/>
        </p14:section>
        <p14:section name="目录样式5" id="{73A39AD9-405C-445D-AC19-554F045D20EB}">
          <p14:sldIdLst/>
        </p14:section>
        <p14:section name="目录样式6" id="{D20387AB-5074-447C-8DF1-F9D839CDADEB}">
          <p14:sldIdLst/>
        </p14:section>
        <p14:section name="目录样式7" id="{FEF4181C-6DD2-4EF4-9FE0-8E53DEBB0DFA}">
          <p14:sldIdLst/>
        </p14:section>
        <p14:section name="目录样式8" id="{6F665CB5-D122-4CE1-B474-AA08220E1F0A}">
          <p14:sldIdLst/>
        </p14:section>
        <p14:section name="内页样式1" id="{3D4C2942-8AFF-4D10-AF56-594B6B1740D9}">
          <p14:sldIdLst/>
        </p14:section>
        <p14:section name="内页样式2" id="{4A564C79-5CDD-4979-84B3-01296D11A61B}">
          <p14:sldIdLst/>
        </p14:section>
        <p14:section name="内页样式3" id="{2A9F3F78-FE19-4732-B1C4-91D4D4D1EBD7}">
          <p14:sldIdLst/>
        </p14:section>
        <p14:section name="内页样式4" id="{E3B7A140-D259-4404-BB47-667655D9E0B3}">
          <p14:sldIdLst/>
        </p14:section>
        <p14:section name="内页样式5" id="{D0D618BE-C3F1-431D-81A1-4AF9CDEA0D0F}">
          <p14:sldIdLst/>
        </p14:section>
        <p14:section name="内页样式6" id="{3D68C39C-5C0A-4997-9D88-BED34CC5C2E7}">
          <p14:sldIdLst/>
        </p14:section>
        <p14:section name="内页样式7" id="{8F5DE05E-D342-4AFB-9ADF-96571BC5D7B9}">
          <p14:sldIdLst/>
        </p14:section>
        <p14:section name="内页样式8" id="{909C1A80-78EE-4485-813E-4EAECA2F9A5A}">
          <p14:sldIdLst/>
        </p14:section>
        <p14:section name="校徽校训元素" id="{815B8261-C36F-4008-8A78-258E16407B6A}">
          <p14:sldIdLst/>
        </p14:section>
        <p14:section name="图标素材" id="{2E201F28-31B8-4C48-BFF6-5BA13AA2E60A}">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Jiang Jinghu" initials="J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FFFFFF"/>
    <a:srgbClr val="F2F4F7"/>
    <a:srgbClr val="A13F0B"/>
    <a:srgbClr val="006C39"/>
    <a:srgbClr val="007E42"/>
    <a:srgbClr val="008646"/>
    <a:srgbClr val="006434"/>
    <a:srgbClr val="8E0309"/>
    <a:srgbClr val="194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60"/>
  </p:normalViewPr>
  <p:slideViewPr>
    <p:cSldViewPr snapToGrid="0">
      <p:cViewPr varScale="1">
        <p:scale>
          <a:sx n="76" d="100"/>
          <a:sy n="76" d="100"/>
        </p:scale>
        <p:origin x="147" y="3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tags" Target="tags/tag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commentAuthors" Target="commentAuthor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2025/5/25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检索增强(RAG)的LLM生成技术综述</a:t>
            </a:r>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B23B0125-2F1A-46E1-BF32-AECB5E30A13D}" type="slidenum">
              <a:rPr lang="zh-CN" altLang="en-US" smtClean="0">
                <a:latin typeface="微软雅黑" panose="020B0503020204020204" pitchFamily="34" charset="-122"/>
              </a:rPr>
              <a:t>1</a:t>
            </a:fld>
            <a:endParaRPr lang="zh-CN" altLang="en-US" dirty="0">
              <a:latin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spc="100" dirty="0">
                <a:latin typeface="+mn-ea"/>
                <a:cs typeface="+mn-ea"/>
                <a:sym typeface="+mn-ea"/>
              </a:rPr>
              <a:t>离线索引</a:t>
            </a:r>
          </a:p>
          <a:p>
            <a:r>
              <a:rPr lang="zh-CN" altLang="en-US" b="1" spc="100" dirty="0">
                <a:latin typeface="+mn-ea"/>
                <a:cs typeface="+mn-ea"/>
                <a:sym typeface="+mn-ea"/>
              </a:rPr>
              <a:t>这一过程被称为开放信息提取，它从文档中提取名词短语作为离散信号，而不是密集的向量表示，从而实现更细粒度的模式分离。</a:t>
            </a:r>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在线检索</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离线索引（中间），使用</a:t>
            </a:r>
            <a:r>
              <a:rPr lang="en-US" altLang="zh-CN" dirty="0"/>
              <a:t>LLM</a:t>
            </a:r>
            <a:r>
              <a:rPr lang="zh-CN" altLang="en-US" dirty="0"/>
              <a:t>处理段落，将其转化为开放知识图谱（</a:t>
            </a:r>
            <a:r>
              <a:rPr lang="en-US" altLang="zh-CN" dirty="0"/>
              <a:t>KG</a:t>
            </a:r>
            <a:r>
              <a:rPr lang="zh-CN" altLang="en-US" dirty="0"/>
              <a:t>）三元组，然后添加到我们的人工海马体索引中，而合成海马旁回区域（</a:t>
            </a:r>
            <a:r>
              <a:rPr lang="en-US" altLang="zh-CN" dirty="0"/>
              <a:t>PHR</a:t>
            </a:r>
            <a:r>
              <a:rPr lang="zh-CN" altLang="en-US" dirty="0"/>
              <a:t>）检测同义性。</a:t>
            </a:r>
          </a:p>
          <a:p>
            <a:r>
              <a:rPr lang="zh-CN" altLang="en-US" dirty="0"/>
              <a:t>在线检索（底部），利用</a:t>
            </a:r>
            <a:r>
              <a:rPr lang="en-US" altLang="zh-CN" dirty="0"/>
              <a:t>LLM</a:t>
            </a:r>
            <a:r>
              <a:rPr lang="zh-CN" altLang="en-US" dirty="0"/>
              <a:t>从查询中提取命名实体，而海马旁检索编码器将它们链接到我们的海马体索引。</a:t>
            </a:r>
          </a:p>
          <a:p>
            <a:r>
              <a:rPr lang="zh-CN" altLang="en-US" dirty="0"/>
              <a:t>然后利用个性化</a:t>
            </a:r>
            <a:r>
              <a:rPr lang="en-US" altLang="zh-CN" dirty="0"/>
              <a:t>PageRank</a:t>
            </a:r>
            <a:r>
              <a:rPr lang="zh-CN" altLang="en-US" dirty="0"/>
              <a:t>算法来实现基于上下文的检索，并生成最终答案。</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这种设计借鉴了大脑的密集与稀疏编码理论，其中短语节点类似稀疏编码，提供简洁的概念表示，而段落节点类似密集编码，保留丰富的上下文细节。最终，</a:t>
            </a:r>
            <a:r>
              <a:rPr lang="en-US" altLang="zh-CN" dirty="0"/>
              <a:t>KG</a:t>
            </a:r>
            <a:r>
              <a:rPr lang="zh-CN" altLang="en-US" dirty="0"/>
              <a:t>整合了概念的原子性和上下文的全面性，为后续检索奠定了基础。</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50000"/>
              </a:lnSpc>
              <a:spcBef>
                <a:spcPts val="600"/>
              </a:spcBef>
              <a:buFont typeface="Wingdings" panose="05000000000000000000" charset="0"/>
              <a:buNone/>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将查询与</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KG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中的三元组匹配，识别潜在种子节点。</a:t>
            </a:r>
            <a:r>
              <a:rPr lang="zh-CN" altLang="en-US" dirty="0">
                <a:sym typeface="+mn-ea"/>
              </a:rPr>
              <a:t>与</a:t>
            </a:r>
            <a:r>
              <a:rPr lang="en-US" altLang="zh-CN" dirty="0">
                <a:sym typeface="+mn-ea"/>
              </a:rPr>
              <a:t>HippoRAG</a:t>
            </a:r>
            <a:r>
              <a:rPr lang="zh-CN" altLang="en-US" dirty="0">
                <a:sym typeface="+mn-ea"/>
              </a:rPr>
              <a:t>依赖</a:t>
            </a:r>
            <a:r>
              <a:rPr lang="en-US" altLang="zh-CN" dirty="0">
                <a:sym typeface="+mn-ea"/>
              </a:rPr>
              <a:t>NER(</a:t>
            </a:r>
            <a:r>
              <a:rPr lang="zh-CN" altLang="en-US" dirty="0">
                <a:sym typeface="+mn-ea"/>
              </a:rPr>
              <a:t>命名实体识别</a:t>
            </a:r>
            <a:r>
              <a:rPr lang="en-US" altLang="zh-CN" dirty="0">
                <a:sym typeface="+mn-ea"/>
              </a:rPr>
              <a:t>)</a:t>
            </a:r>
            <a:r>
              <a:rPr lang="zh-CN" altLang="en-US" dirty="0">
                <a:sym typeface="+mn-ea"/>
              </a:rPr>
              <a:t>不同，</a:t>
            </a:r>
            <a:r>
              <a:rPr lang="en-US" altLang="zh-CN" dirty="0">
                <a:sym typeface="+mn-ea"/>
              </a:rPr>
              <a:t>HippoRAG 2</a:t>
            </a:r>
            <a:r>
              <a:rPr lang="zh-CN" altLang="en-US" dirty="0">
                <a:sym typeface="+mn-ea"/>
              </a:rPr>
              <a:t>直接匹配整个查询，捕获更丰富的上下文。</a:t>
            </a:r>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短期记忆：执行任务过程中的上下文</a:t>
            </a:r>
          </a:p>
          <a:p>
            <a:r>
              <a:rPr lang="zh-CN" altLang="en-US" dirty="0"/>
              <a:t>长期记忆：一般指外部知识库</a:t>
            </a:r>
          </a:p>
          <a:p>
            <a:r>
              <a:rPr lang="en-US" altLang="zh-CN" dirty="0"/>
              <a:t>planning</a:t>
            </a:r>
            <a:r>
              <a:rPr lang="zh-CN" altLang="en-US" dirty="0"/>
              <a:t>：把复杂任务分解成子任务，并在执行过程中进行思考和反思，从而决定是继续执行任务还是终止运行。</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推理的演变，从直接I/O到链式结构，再到树状和图状结构。</a:t>
            </a:r>
            <a:r>
              <a:rPr lang="en-US" altLang="zh-CN" dirty="0">
                <a:sym typeface="+mn-ea"/>
              </a:rPr>
              <a:t>PoT:</a:t>
            </a:r>
            <a:r>
              <a:rPr lang="zh-CN" altLang="en-US" dirty="0">
                <a:sym typeface="+mn-ea"/>
              </a:rPr>
              <a:t>编程语言，</a:t>
            </a:r>
            <a:r>
              <a:rPr lang="en-US" altLang="zh-CN" dirty="0">
                <a:sym typeface="+mn-ea"/>
              </a:rPr>
              <a:t>CoS</a:t>
            </a:r>
            <a:r>
              <a:rPr lang="zh-CN" altLang="en-US" dirty="0">
                <a:sym typeface="+mn-ea"/>
              </a:rPr>
              <a:t>：符号序列语言</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问题分解通过解决简单的子问题，逐步解决复杂的问题</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验证和细化减少了推理中的级联错误</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基于语言的交互式决策任务</a:t>
            </a:r>
            <a:endParaRPr lang="en-US" altLang="zh-CN"/>
          </a:p>
          <a:p>
            <a:r>
              <a:rPr lang="en-US" altLang="zh-CN">
                <a:sym typeface="+mn-ea"/>
              </a:rPr>
              <a:t>agent</a:t>
            </a:r>
            <a:r>
              <a:rPr lang="zh-CN" altLang="en-US">
                <a:sym typeface="+mn-ea"/>
              </a:rPr>
              <a:t>未能从上下文中理解：水槽中没有胡椒瓶，因此不断重复错误的操作，产生幻觉。</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具体到问答领域，一个</a:t>
            </a:r>
            <a:r>
              <a:rPr lang="en-US" altLang="zh-CN" dirty="0"/>
              <a:t>agent</a:t>
            </a:r>
            <a:r>
              <a:rPr lang="zh-CN" altLang="en-US" dirty="0"/>
              <a:t>系统示例：</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33</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有些模型在回答问题的过程中，会突然出现说英文的情况，如何设置参数，保证模型不要说英文</a:t>
            </a:r>
            <a:endParaRPr lang="en-US" altLang="zh-CN"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文献综述的形式，代码的形式</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39</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如图展示了</a:t>
            </a:r>
            <a:r>
              <a:rPr lang="en-US" altLang="zh-CN" dirty="0"/>
              <a:t>应用于问答的RAG流程的代表性实例。它主要包括3个步骤。1)索引。文档被分割成块，编码成矢量，并存储在矢量数据库中。2)检索。根据语义相似度检索与问题最相关的Top k块。3)</a:t>
            </a:r>
            <a:r>
              <a:rPr lang="zh-CN" altLang="en-US" dirty="0"/>
              <a:t>生成</a:t>
            </a:r>
            <a:r>
              <a:rPr lang="en-US" altLang="zh-CN" dirty="0"/>
              <a:t>。将原始问题和检索到的块一起输入LLM以生成最终答案。</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虽然大语言模型（</a:t>
            </a:r>
            <a:r>
              <a:rPr lang="en-US" altLang="zh-CN" dirty="0"/>
              <a:t>LLMs</a:t>
            </a:r>
            <a:r>
              <a:rPr lang="zh-CN" altLang="en-US" dirty="0"/>
              <a:t>）展现了令人印象深刻的能力</a:t>
            </a:r>
          </a:p>
          <a:p>
            <a:r>
              <a:rPr lang="zh-CN" altLang="en-US" dirty="0"/>
              <a:t>通过整合外部数据库的知识，检索增强生成（</a:t>
            </a:r>
            <a:r>
              <a:rPr lang="en-US" altLang="zh-CN" dirty="0"/>
              <a:t>RAG</a:t>
            </a:r>
            <a:r>
              <a:rPr lang="zh-CN" altLang="en-US" dirty="0"/>
              <a:t>）已成为一种有前景的解决方案。</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spc="100" dirty="0">
                <a:latin typeface="+mn-ea"/>
                <a:cs typeface="+mn-ea"/>
                <a:sym typeface="+mn-ea"/>
              </a:rPr>
              <a:t>传统的</a:t>
            </a:r>
            <a:r>
              <a:rPr lang="en-US" altLang="zh-CN" b="1" spc="100" dirty="0">
                <a:latin typeface="+mn-ea"/>
                <a:cs typeface="+mn-ea"/>
                <a:sym typeface="+mn-ea"/>
              </a:rPr>
              <a:t>RAG</a:t>
            </a:r>
            <a:r>
              <a:rPr lang="zh-CN" altLang="en-US" b="1" spc="100" dirty="0">
                <a:latin typeface="+mn-ea"/>
                <a:cs typeface="+mn-ea"/>
                <a:sym typeface="+mn-ea"/>
              </a:rPr>
              <a:t>无法帮助</a:t>
            </a:r>
            <a:r>
              <a:rPr lang="en-US" altLang="zh-CN" b="1" spc="100" dirty="0">
                <a:latin typeface="+mn-ea"/>
                <a:cs typeface="+mn-ea"/>
                <a:sym typeface="+mn-ea"/>
              </a:rPr>
              <a:t>LLMs</a:t>
            </a:r>
            <a:r>
              <a:rPr lang="zh-CN" altLang="en-US" b="1" spc="100" dirty="0">
                <a:latin typeface="+mn-ea"/>
                <a:cs typeface="+mn-ea"/>
                <a:sym typeface="+mn-ea"/>
              </a:rPr>
              <a:t>跨段落整合新知识；人类大脑通过海马体的索引结构来实现关联记忆能力，受此启发，允许大型语言模型构建并利用类似的关联图来解决知识整合任务</a:t>
            </a:r>
          </a:p>
          <a:p>
            <a:endParaRPr lang="zh-CN" altLang="en-US" dirty="0"/>
          </a:p>
        </p:txBody>
      </p:sp>
      <p:sp>
        <p:nvSpPr>
          <p:cNvPr id="4" name="灯片编号占位符 3"/>
          <p:cNvSpPr>
            <a:spLocks noGrp="1"/>
          </p:cNvSpPr>
          <p:nvPr>
            <p:ph type="sldNum" sz="quarter" idx="5"/>
          </p:nvPr>
        </p:nvSpPr>
        <p:spPr/>
        <p:txBody>
          <a:bodyPr/>
          <a:lstStyle/>
          <a:p>
            <a:fld id="{111F903A-52F3-4919-9845-EE3F8AA31D5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spc="100" dirty="0">
                <a:latin typeface="+mn-ea"/>
                <a:cs typeface="+mn-ea"/>
                <a:sym typeface="+mn-ea"/>
              </a:rPr>
              <a:t>传统的</a:t>
            </a:r>
            <a:r>
              <a:rPr lang="en-US" altLang="zh-CN" b="1" spc="100" dirty="0">
                <a:latin typeface="+mn-ea"/>
                <a:cs typeface="+mn-ea"/>
                <a:sym typeface="+mn-ea"/>
              </a:rPr>
              <a:t>RAG</a:t>
            </a:r>
            <a:r>
              <a:rPr lang="zh-CN" altLang="en-US" b="1" spc="100" dirty="0">
                <a:latin typeface="+mn-ea"/>
                <a:cs typeface="+mn-ea"/>
                <a:sym typeface="+mn-ea"/>
              </a:rPr>
              <a:t>无法帮助</a:t>
            </a:r>
            <a:r>
              <a:rPr lang="en-US" altLang="zh-CN" b="1" spc="100" dirty="0">
                <a:latin typeface="+mn-ea"/>
                <a:cs typeface="+mn-ea"/>
                <a:sym typeface="+mn-ea"/>
              </a:rPr>
              <a:t>LLMs</a:t>
            </a:r>
            <a:r>
              <a:rPr lang="zh-CN" altLang="en-US" b="1" spc="100" dirty="0">
                <a:latin typeface="+mn-ea"/>
                <a:cs typeface="+mn-ea"/>
                <a:sym typeface="+mn-ea"/>
              </a:rPr>
              <a:t>跨段落整合新知识；人类大脑通过海马体的索引结构来实现关联记忆能力，受此启发，允许大型语言模型构建并利用类似的关联图来解决知识整合任务</a:t>
            </a:r>
          </a:p>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从描述可能成千上万的斯坦福教授和阿尔茨海默症研究人员的段落中找到一位从事阿尔茨海默症研究的斯坦福教授。</a:t>
            </a:r>
          </a:p>
          <a:p>
            <a:r>
              <a:rPr lang="zh-CN" altLang="en-US" dirty="0"/>
              <a:t>由于当前方法孤立地对段落进行编码，除非一个段落同时提到了这两个特征，否则它们很难识别出托马斯教授。</a:t>
            </a:r>
          </a:p>
          <a:p>
            <a:r>
              <a:rPr lang="zh-CN" altLang="en-US" dirty="0"/>
              <a:t>相比之下，大多数熟悉这位教授的人会由于我们大脑的联想记忆能力而迅速记住他，这种能力被认为是由图中</a:t>
            </a:r>
            <a:r>
              <a:rPr lang="en-US" altLang="zh-CN" dirty="0"/>
              <a:t>C</a:t>
            </a:r>
            <a:r>
              <a:rPr lang="zh-CN" altLang="en-US" dirty="0"/>
              <a:t>形海马体（蓝色）所描绘的索引结构驱动的。</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离线索引（中间），使用</a:t>
            </a:r>
            <a:r>
              <a:rPr lang="en-US" altLang="zh-CN" dirty="0"/>
              <a:t>LLM</a:t>
            </a:r>
            <a:r>
              <a:rPr lang="zh-CN" altLang="en-US" dirty="0"/>
              <a:t>处理段落，将其转化为开放知识图谱（</a:t>
            </a:r>
            <a:r>
              <a:rPr lang="en-US" altLang="zh-CN" dirty="0"/>
              <a:t>KG</a:t>
            </a:r>
            <a:r>
              <a:rPr lang="zh-CN" altLang="en-US" dirty="0"/>
              <a:t>）三元组，然后添加到我们的人工海马体索引中，而合成海马旁回区域（</a:t>
            </a:r>
            <a:r>
              <a:rPr lang="en-US" altLang="zh-CN" dirty="0"/>
              <a:t>PHR</a:t>
            </a:r>
            <a:r>
              <a:rPr lang="zh-CN" altLang="en-US" dirty="0"/>
              <a:t>）检测同义性。</a:t>
            </a:r>
          </a:p>
          <a:p>
            <a:r>
              <a:rPr lang="zh-CN" altLang="en-US" dirty="0"/>
              <a:t>在线检索（底部），利用</a:t>
            </a:r>
            <a:r>
              <a:rPr lang="en-US" altLang="zh-CN" dirty="0"/>
              <a:t>LLM</a:t>
            </a:r>
            <a:r>
              <a:rPr lang="zh-CN" altLang="en-US" dirty="0"/>
              <a:t>从查询中提取命名实体，而海马旁检索编码器将它们链接到我们的海马体索引。</a:t>
            </a:r>
          </a:p>
          <a:p>
            <a:r>
              <a:rPr lang="zh-CN" altLang="en-US" dirty="0"/>
              <a:t>然后利用个性化</a:t>
            </a:r>
            <a:r>
              <a:rPr lang="en-US" altLang="zh-CN" dirty="0"/>
              <a:t>PageRank</a:t>
            </a:r>
            <a:r>
              <a:rPr lang="zh-CN" altLang="en-US" dirty="0"/>
              <a:t>算法来实现基于上下文的检索，并生成最终答案。</a:t>
            </a:r>
          </a:p>
        </p:txBody>
      </p:sp>
      <p:sp>
        <p:nvSpPr>
          <p:cNvPr id="4" name="灯片编号占位符 3"/>
          <p:cNvSpPr>
            <a:spLocks noGrp="1"/>
          </p:cNvSpPr>
          <p:nvPr>
            <p:ph type="sldNum" sz="quarter" idx="5"/>
          </p:nvPr>
        </p:nvSpPr>
        <p:spPr/>
        <p:txBody>
          <a:bodyPr/>
          <a:lstStyle/>
          <a:p>
            <a:fld id="{111F903A-52F3-4919-9845-EE3F8AA31D5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5.xml"/><Relationship Id="rId4"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10.xml"/><Relationship Id="rId4" Type="http://schemas.openxmlformats.org/officeDocument/2006/relationships/slideLayout" Target="../slideLayouts/slideLayout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16.xml"/><Relationship Id="rId4" Type="http://schemas.openxmlformats.org/officeDocument/2006/relationships/slideLayout" Target="../slideLayouts/slideLayout35.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0"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2025/5/25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notesSlide" Target="../notesSlides/notesSlide2.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786380" y="3917315"/>
            <a:ext cx="6986905" cy="1146175"/>
          </a:xfrm>
          <a:prstGeom prst="rect">
            <a:avLst/>
          </a:prstGeom>
          <a:noFill/>
        </p:spPr>
        <p:txBody>
          <a:bodyPr wrap="none">
            <a:noAutofit/>
          </a:bodyPr>
          <a:lstStyle/>
          <a:p>
            <a:pPr algn="ctr" eaLnBrk="1" fontAlgn="auto" hangingPunct="1">
              <a:spcBef>
                <a:spcPts val="0"/>
              </a:spcBef>
              <a:spcAft>
                <a:spcPts val="0"/>
              </a:spcAft>
              <a:defRPr/>
            </a:pPr>
            <a:r>
              <a:rPr lang="zh-CN" altLang="en-US" sz="3600" b="1" spc="1000" dirty="0">
                <a:solidFill>
                  <a:schemeClr val="bg1"/>
                </a:solidFill>
                <a:latin typeface="+mn-ea"/>
                <a:ea typeface="+mn-ea"/>
              </a:rPr>
              <a:t>深度学习实验</a:t>
            </a:r>
            <a:r>
              <a:rPr lang="en-US" altLang="zh-CN" sz="3600" b="1" spc="1000" dirty="0">
                <a:solidFill>
                  <a:schemeClr val="bg1"/>
                </a:solidFill>
                <a:latin typeface="+mn-ea"/>
                <a:ea typeface="+mn-ea"/>
              </a:rPr>
              <a:t>4</a:t>
            </a:r>
            <a:endParaRPr lang="zh-CN" altLang="en-US" sz="3600" b="1" spc="1000" dirty="0">
              <a:solidFill>
                <a:schemeClr val="bg1"/>
              </a:solidFill>
              <a:latin typeface="+mn-ea"/>
              <a:ea typeface="+mn-ea"/>
            </a:endParaRPr>
          </a:p>
          <a:p>
            <a:pPr algn="ctr" eaLnBrk="1" fontAlgn="auto" hangingPunct="1">
              <a:spcBef>
                <a:spcPts val="0"/>
              </a:spcBef>
              <a:spcAft>
                <a:spcPts val="0"/>
              </a:spcAft>
              <a:defRPr/>
            </a:pPr>
            <a:r>
              <a:rPr lang="zh-CN" altLang="en-US" sz="3600" b="1" spc="1000" dirty="0">
                <a:solidFill>
                  <a:schemeClr val="bg1"/>
                </a:solidFill>
                <a:latin typeface="+mn-ea"/>
                <a:ea typeface="+mn-ea"/>
                <a:sym typeface="+mn-ea"/>
              </a:rPr>
              <a:t>本地部署</a:t>
            </a:r>
            <a:r>
              <a:rPr lang="en-US" altLang="zh-CN" sz="3600" b="1" spc="1000" dirty="0">
                <a:solidFill>
                  <a:schemeClr val="bg1"/>
                </a:solidFill>
                <a:latin typeface="+mn-ea"/>
                <a:ea typeface="+mn-ea"/>
                <a:sym typeface="+mn-ea"/>
              </a:rPr>
              <a:t>LLM</a:t>
            </a:r>
            <a:r>
              <a:rPr lang="zh-CN" altLang="en-US" sz="3600" b="1" spc="1000" dirty="0">
                <a:solidFill>
                  <a:schemeClr val="bg1"/>
                </a:solidFill>
                <a:latin typeface="+mn-ea"/>
                <a:ea typeface="+mn-ea"/>
                <a:sym typeface="+mn-ea"/>
              </a:rPr>
              <a:t>实现联网智能体</a:t>
            </a:r>
          </a:p>
        </p:txBody>
      </p:sp>
      <p:sp>
        <p:nvSpPr>
          <p:cNvPr id="14" name="文本框 13"/>
          <p:cNvSpPr txBox="1"/>
          <p:nvPr/>
        </p:nvSpPr>
        <p:spPr>
          <a:xfrm>
            <a:off x="4706117" y="5278971"/>
            <a:ext cx="4221163" cy="1050290"/>
          </a:xfrm>
          <a:prstGeom prst="rect">
            <a:avLst/>
          </a:prstGeom>
          <a:noFill/>
        </p:spPr>
        <p:txBody>
          <a:bodyPr anchor="ctr" anchorCtr="0">
            <a:spAutoFit/>
          </a:bodyPr>
          <a:lstStyle/>
          <a:p>
            <a:pPr eaLnBrk="1" fontAlgn="auto" hangingPunct="1">
              <a:lnSpc>
                <a:spcPct val="130000"/>
              </a:lnSpc>
              <a:spcBef>
                <a:spcPts val="0"/>
              </a:spcBef>
              <a:spcAft>
                <a:spcPts val="0"/>
              </a:spcAft>
              <a:defRPr/>
            </a:pPr>
            <a:r>
              <a:rPr lang="zh-CN" altLang="en-US" sz="2400" dirty="0">
                <a:solidFill>
                  <a:schemeClr val="bg1"/>
                </a:solidFill>
                <a:latin typeface="+mn-lt"/>
                <a:ea typeface="+mn-ea"/>
              </a:rPr>
              <a:t>助</a:t>
            </a:r>
            <a:r>
              <a:rPr lang="en-US" altLang="zh-CN" sz="2400" dirty="0">
                <a:solidFill>
                  <a:schemeClr val="bg1"/>
                </a:solidFill>
                <a:latin typeface="+mn-lt"/>
                <a:ea typeface="+mn-ea"/>
              </a:rPr>
              <a:t>   </a:t>
            </a:r>
            <a:r>
              <a:rPr lang="zh-CN" altLang="en-US" sz="2400" dirty="0">
                <a:solidFill>
                  <a:schemeClr val="bg1"/>
                </a:solidFill>
                <a:latin typeface="+mn-lt"/>
                <a:ea typeface="+mn-ea"/>
              </a:rPr>
              <a:t>教：李帆</a:t>
            </a:r>
            <a:endParaRPr lang="en-US" altLang="zh-CN" sz="2400" dirty="0">
              <a:solidFill>
                <a:schemeClr val="bg1"/>
              </a:solidFill>
              <a:latin typeface="+mn-lt"/>
              <a:ea typeface="+mn-ea"/>
            </a:endParaRPr>
          </a:p>
          <a:p>
            <a:pPr eaLnBrk="1" fontAlgn="auto" hangingPunct="1">
              <a:lnSpc>
                <a:spcPct val="130000"/>
              </a:lnSpc>
              <a:spcBef>
                <a:spcPts val="0"/>
              </a:spcBef>
              <a:spcAft>
                <a:spcPts val="0"/>
              </a:spcAft>
              <a:defRPr/>
            </a:pPr>
            <a:r>
              <a:rPr lang="zh-CN" altLang="en-US" sz="2400" dirty="0">
                <a:solidFill>
                  <a:schemeClr val="bg1"/>
                </a:solidFill>
                <a:latin typeface="+mn-ea"/>
                <a:ea typeface="+mn-ea"/>
              </a:rPr>
              <a:t>时</a:t>
            </a:r>
            <a:r>
              <a:rPr lang="en-US" altLang="zh-CN" sz="2400" dirty="0">
                <a:solidFill>
                  <a:schemeClr val="bg1"/>
                </a:solidFill>
                <a:latin typeface="+mn-ea"/>
                <a:ea typeface="+mn-ea"/>
              </a:rPr>
              <a:t>   </a:t>
            </a:r>
            <a:r>
              <a:rPr lang="zh-CN" altLang="en-US" sz="2400" dirty="0">
                <a:solidFill>
                  <a:schemeClr val="bg1"/>
                </a:solidFill>
                <a:latin typeface="+mn-ea"/>
                <a:ea typeface="+mn-ea"/>
              </a:rPr>
              <a:t>间：</a:t>
            </a:r>
            <a:fld id="{7C913863-4CE9-4C23-B50F-69A814F8F0A4}" type="datetime5">
              <a:rPr lang="zh-CN" altLang="en-US" sz="2400" smtClean="0">
                <a:solidFill>
                  <a:schemeClr val="bg1"/>
                </a:solidFill>
                <a:latin typeface="+mn-ea"/>
                <a:ea typeface="+mn-ea"/>
              </a:rPr>
              <a:t>2025/5/25</a:t>
            </a:fld>
            <a:endParaRPr lang="en-US" altLang="zh-CN" sz="2400" dirty="0">
              <a:solidFill>
                <a:schemeClr val="bg1"/>
              </a:solidFill>
              <a:latin typeface="+mn-ea"/>
              <a:ea typeface="+mn-ea"/>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HippoRAG</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730885" y="1095375"/>
            <a:ext cx="10773410" cy="4808220"/>
          </a:xfrm>
          <a:prstGeom prst="rect">
            <a:avLst/>
          </a:prstGeom>
          <a:noFill/>
        </p:spPr>
        <p:txBody>
          <a:bodyPr wrap="square" rtlCol="0" anchor="t">
            <a:noAutofit/>
          </a:bodyPr>
          <a:lstStyle/>
          <a:p>
            <a:pPr indent="0" fontAlgn="auto">
              <a:lnSpc>
                <a:spcPct val="150000"/>
              </a:lnSpc>
              <a:spcBef>
                <a:spcPts val="600"/>
              </a:spcBef>
              <a:buFont typeface="Arial" panose="020B0604020202020204" pitchFamily="34" charset="0"/>
              <a:buNone/>
            </a:pPr>
            <a:r>
              <a:rPr lang="en-US" altLang="zh-CN" sz="2000" b="1" spc="100" dirty="0">
                <a:latin typeface="+mn-ea"/>
                <a:cs typeface="+mn-ea"/>
                <a:sym typeface="+mn-ea"/>
              </a:rPr>
              <a:t>Offline Indexing</a:t>
            </a:r>
            <a:r>
              <a:rPr lang="zh-CN" altLang="en-US" sz="2000" b="1" spc="100" dirty="0">
                <a:latin typeface="+mn-ea"/>
                <a:cs typeface="+mn-ea"/>
                <a:sym typeface="+mn-ea"/>
              </a:rPr>
              <a:t>：</a:t>
            </a:r>
          </a:p>
          <a:p>
            <a:pPr marL="342900"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开放信息提取：通过开放信息提取（</a:t>
            </a:r>
            <a:r>
              <a:rPr lang="en-US" altLang="zh-CN" sz="2000" b="1" spc="100" dirty="0">
                <a:latin typeface="+mn-ea"/>
                <a:cs typeface="+mn-ea"/>
                <a:sym typeface="+mn-ea"/>
              </a:rPr>
              <a:t>OpenIE</a:t>
            </a:r>
            <a:r>
              <a:rPr lang="zh-CN" altLang="en-US" sz="2000" b="1" spc="100" dirty="0">
                <a:latin typeface="+mn-ea"/>
                <a:cs typeface="+mn-ea"/>
                <a:sym typeface="+mn-ea"/>
              </a:rPr>
              <a:t>）从文档集合中提取知识图谱（</a:t>
            </a:r>
            <a:r>
              <a:rPr lang="en-US" altLang="zh-CN" sz="2000" b="1" spc="100" dirty="0">
                <a:latin typeface="+mn-ea"/>
                <a:cs typeface="+mn-ea"/>
                <a:sym typeface="+mn-ea"/>
              </a:rPr>
              <a:t>KG</a:t>
            </a:r>
            <a:r>
              <a:rPr lang="zh-CN" altLang="en-US" sz="2000" b="1" spc="100" dirty="0">
                <a:latin typeface="+mn-ea"/>
                <a:cs typeface="+mn-ea"/>
                <a:sym typeface="+mn-ea"/>
              </a:rPr>
              <a:t>）三元组。</a:t>
            </a:r>
          </a:p>
          <a:p>
            <a:pPr marL="342900"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知识图谱构建：构建的</a:t>
            </a:r>
            <a:r>
              <a:rPr lang="en-US" altLang="zh-CN" sz="2000" b="1" spc="100" dirty="0">
                <a:latin typeface="+mn-ea"/>
                <a:cs typeface="+mn-ea"/>
                <a:sym typeface="+mn-ea"/>
              </a:rPr>
              <a:t>KG</a:t>
            </a:r>
            <a:r>
              <a:rPr lang="zh-CN" altLang="en-US" sz="2000" b="1" spc="100" dirty="0">
                <a:latin typeface="+mn-ea"/>
                <a:cs typeface="+mn-ea"/>
                <a:sym typeface="+mn-ea"/>
              </a:rPr>
              <a:t>是无模式的，允许更灵活的模式分离和新信息整合。</a:t>
            </a:r>
          </a:p>
          <a:p>
            <a:pPr marL="342900"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海马索引构建：使用标准的检索编码器，这些编码器为</a:t>
            </a:r>
            <a:r>
              <a:rPr lang="en-US" altLang="zh-CN" sz="2000" b="1" spc="100" dirty="0">
                <a:latin typeface="+mn-ea"/>
                <a:cs typeface="+mn-ea"/>
                <a:sym typeface="+mn-ea"/>
              </a:rPr>
              <a:t>KG</a:t>
            </a:r>
            <a:r>
              <a:rPr lang="zh-CN" altLang="en-US" sz="2000" b="1" spc="100" dirty="0">
                <a:latin typeface="+mn-ea"/>
                <a:cs typeface="+mn-ea"/>
                <a:sym typeface="+mn-ea"/>
              </a:rPr>
              <a:t>中的相似但不完全相同的名词短语提供额外的边，帮助下游的模式完成。</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HippoRAG</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730885" y="1095375"/>
            <a:ext cx="10773410" cy="4808220"/>
          </a:xfrm>
          <a:prstGeom prst="rect">
            <a:avLst/>
          </a:prstGeom>
          <a:noFill/>
        </p:spPr>
        <p:txBody>
          <a:bodyPr wrap="square" rtlCol="0" anchor="t">
            <a:noAutofit/>
          </a:bodyPr>
          <a:lstStyle/>
          <a:p>
            <a:pPr indent="0" fontAlgn="auto">
              <a:lnSpc>
                <a:spcPct val="150000"/>
              </a:lnSpc>
              <a:spcBef>
                <a:spcPts val="600"/>
              </a:spcBef>
              <a:buFont typeface="Arial" panose="020B0604020202020204" pitchFamily="34" charset="0"/>
              <a:buNone/>
            </a:pPr>
            <a:r>
              <a:rPr lang="en-US" altLang="zh-CN" sz="2000" b="1" spc="100" dirty="0">
                <a:latin typeface="+mn-ea"/>
                <a:cs typeface="+mn-ea"/>
                <a:sym typeface="+mn-ea"/>
              </a:rPr>
              <a:t>Online Retrieval</a:t>
            </a:r>
            <a:r>
              <a:rPr lang="zh-CN" altLang="en-US" sz="2000" b="1" spc="100" dirty="0">
                <a:latin typeface="+mn-ea"/>
                <a:cs typeface="+mn-ea"/>
                <a:sym typeface="+mn-ea"/>
              </a:rPr>
              <a:t>：</a:t>
            </a:r>
          </a:p>
          <a:p>
            <a:pPr marL="342900"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查询处理：</a:t>
            </a:r>
            <a:r>
              <a:rPr lang="en-US" altLang="zh-CN" sz="2000" b="1" spc="100" dirty="0">
                <a:latin typeface="+mn-ea"/>
                <a:cs typeface="+mn-ea"/>
                <a:sym typeface="+mn-ea"/>
              </a:rPr>
              <a:t>LLM</a:t>
            </a:r>
            <a:r>
              <a:rPr lang="zh-CN" altLang="en-US" sz="2000" b="1" spc="100" dirty="0">
                <a:latin typeface="+mn-ea"/>
                <a:cs typeface="+mn-ea"/>
                <a:sym typeface="+mn-ea"/>
              </a:rPr>
              <a:t>从查询中提取一组显著的命名实体，这些实体随后通过检索编码器与</a:t>
            </a:r>
            <a:r>
              <a:rPr lang="en-US" altLang="zh-CN" sz="2000" b="1" spc="100" dirty="0">
                <a:latin typeface="+mn-ea"/>
                <a:cs typeface="+mn-ea"/>
                <a:sym typeface="+mn-ea"/>
              </a:rPr>
              <a:t>KG</a:t>
            </a:r>
            <a:r>
              <a:rPr lang="zh-CN" altLang="en-US" sz="2000" b="1" spc="100" dirty="0">
                <a:latin typeface="+mn-ea"/>
                <a:cs typeface="+mn-ea"/>
                <a:sym typeface="+mn-ea"/>
              </a:rPr>
              <a:t>中的节点链接。通过个性化</a:t>
            </a:r>
            <a:r>
              <a:rPr lang="en-US" altLang="zh-CN" sz="2000" b="1" spc="100" dirty="0">
                <a:latin typeface="+mn-ea"/>
                <a:cs typeface="+mn-ea"/>
                <a:sym typeface="+mn-ea"/>
              </a:rPr>
              <a:t>PageRank</a:t>
            </a:r>
            <a:r>
              <a:rPr lang="zh-CN" altLang="en-US" sz="2000" b="1" spc="100" dirty="0">
                <a:latin typeface="+mn-ea"/>
                <a:cs typeface="+mn-ea"/>
                <a:sym typeface="+mn-ea"/>
              </a:rPr>
              <a:t>（</a:t>
            </a:r>
            <a:r>
              <a:rPr lang="en-US" altLang="zh-CN" sz="2000" b="1" spc="100" dirty="0">
                <a:latin typeface="+mn-ea"/>
                <a:cs typeface="+mn-ea"/>
                <a:sym typeface="+mn-ea"/>
              </a:rPr>
              <a:t>PPR</a:t>
            </a:r>
            <a:r>
              <a:rPr lang="zh-CN" altLang="en-US" sz="2000" b="1" spc="100" dirty="0">
                <a:latin typeface="+mn-ea"/>
                <a:cs typeface="+mn-ea"/>
                <a:sym typeface="+mn-ea"/>
              </a:rPr>
              <a:t>）算法在</a:t>
            </a:r>
            <a:r>
              <a:rPr lang="en-US" altLang="zh-CN" sz="2000" b="1" spc="100" dirty="0">
                <a:latin typeface="+mn-ea"/>
                <a:cs typeface="+mn-ea"/>
                <a:sym typeface="+mn-ea"/>
              </a:rPr>
              <a:t>KG</a:t>
            </a:r>
            <a:r>
              <a:rPr lang="zh-CN" altLang="en-US" sz="2000" b="1" spc="100" dirty="0">
                <a:latin typeface="+mn-ea"/>
                <a:cs typeface="+mn-ea"/>
                <a:sym typeface="+mn-ea"/>
              </a:rPr>
              <a:t>上运行，使用查询节点作为种子，整合跨文档的信息进行检索。</a:t>
            </a:r>
          </a:p>
          <a:p>
            <a:pPr marL="342900"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个性化</a:t>
            </a:r>
            <a:r>
              <a:rPr lang="en-US" altLang="zh-CN" sz="2000" b="1" spc="100" dirty="0">
                <a:latin typeface="+mn-ea"/>
                <a:cs typeface="+mn-ea"/>
                <a:sym typeface="+mn-ea"/>
              </a:rPr>
              <a:t>PageRank</a:t>
            </a:r>
            <a:r>
              <a:rPr lang="zh-CN" altLang="en-US" sz="2000" b="1" spc="100" dirty="0">
                <a:latin typeface="+mn-ea"/>
                <a:cs typeface="+mn-ea"/>
                <a:sym typeface="+mn-ea"/>
              </a:rPr>
              <a:t>（</a:t>
            </a:r>
            <a:r>
              <a:rPr lang="en-US" altLang="zh-CN" sz="2000" b="1" spc="100" dirty="0">
                <a:latin typeface="+mn-ea"/>
                <a:cs typeface="+mn-ea"/>
                <a:sym typeface="+mn-ea"/>
              </a:rPr>
              <a:t>PPR</a:t>
            </a:r>
            <a:r>
              <a:rPr lang="zh-CN" altLang="en-US" sz="2000" b="1" spc="100" dirty="0">
                <a:latin typeface="+mn-ea"/>
                <a:cs typeface="+mn-ea"/>
                <a:sym typeface="+mn-ea"/>
              </a:rPr>
              <a:t>）：</a:t>
            </a:r>
            <a:r>
              <a:rPr lang="en-US" altLang="zh-CN" sz="2000" b="1" spc="100" dirty="0">
                <a:latin typeface="+mn-ea"/>
                <a:cs typeface="+mn-ea"/>
                <a:sym typeface="+mn-ea"/>
              </a:rPr>
              <a:t>PPR</a:t>
            </a:r>
            <a:r>
              <a:rPr lang="zh-CN" altLang="en-US" sz="2000" b="1" spc="100" dirty="0">
                <a:latin typeface="+mn-ea"/>
                <a:cs typeface="+mn-ea"/>
                <a:sym typeface="+mn-ea"/>
              </a:rPr>
              <a:t>算法是一种</a:t>
            </a:r>
            <a:r>
              <a:rPr lang="en-US" altLang="zh-CN" sz="2000" b="1" spc="100" dirty="0">
                <a:latin typeface="+mn-ea"/>
                <a:cs typeface="+mn-ea"/>
                <a:sym typeface="+mn-ea"/>
              </a:rPr>
              <a:t>PageRank</a:t>
            </a:r>
            <a:r>
              <a:rPr lang="zh-CN" altLang="en-US" sz="2000" b="1" spc="100" dirty="0">
                <a:latin typeface="+mn-ea"/>
                <a:cs typeface="+mn-ea"/>
                <a:sym typeface="+mn-ea"/>
              </a:rPr>
              <a:t>的变体，它只通过一组用户定义的源节点（即查询节点）在图中分布概率。这使得</a:t>
            </a:r>
            <a:r>
              <a:rPr lang="en-US" altLang="zh-CN" sz="2000" b="1" spc="100" dirty="0">
                <a:latin typeface="+mn-ea"/>
                <a:cs typeface="+mn-ea"/>
                <a:sym typeface="+mn-ea"/>
              </a:rPr>
              <a:t>PPR</a:t>
            </a:r>
            <a:r>
              <a:rPr lang="zh-CN" altLang="en-US" sz="2000" b="1" spc="100" dirty="0">
                <a:latin typeface="+mn-ea"/>
                <a:cs typeface="+mn-ea"/>
                <a:sym typeface="+mn-ea"/>
              </a:rPr>
              <a:t>输出只偏向于查询节点集，模仿海马体从特定部分线索中提取相关信号。</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HippoRAG</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918210" y="1010285"/>
            <a:ext cx="9908540" cy="5061585"/>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sym typeface="+mn-ea"/>
              </a:rPr>
              <a:t>HippoRAG2</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p:cNvPicPr>
            <a:picLocks noChangeAspect="1"/>
          </p:cNvPicPr>
          <p:nvPr/>
        </p:nvPicPr>
        <p:blipFill>
          <a:blip r:embed="rId3"/>
          <a:stretch>
            <a:fillRect/>
          </a:stretch>
        </p:blipFill>
        <p:spPr>
          <a:xfrm>
            <a:off x="802640" y="1089660"/>
            <a:ext cx="10684510" cy="1826260"/>
          </a:xfrm>
          <a:prstGeom prst="rect">
            <a:avLst/>
          </a:prstGeom>
        </p:spPr>
      </p:pic>
      <p:sp>
        <p:nvSpPr>
          <p:cNvPr id="4" name="文本框 3"/>
          <p:cNvSpPr txBox="1"/>
          <p:nvPr/>
        </p:nvSpPr>
        <p:spPr>
          <a:xfrm>
            <a:off x="802640" y="3125470"/>
            <a:ext cx="10773410" cy="3167380"/>
          </a:xfrm>
          <a:prstGeom prst="rect">
            <a:avLst/>
          </a:prstGeom>
          <a:noFill/>
        </p:spPr>
        <p:txBody>
          <a:bodyPr wrap="square" rtlCol="0" anchor="t">
            <a:noAutofit/>
          </a:bodyPr>
          <a:lstStyle/>
          <a:p>
            <a:pPr marL="285750" indent="-285750" fontAlgn="auto">
              <a:lnSpc>
                <a:spcPct val="150000"/>
              </a:lnSpc>
              <a:spcBef>
                <a:spcPts val="600"/>
              </a:spcBef>
              <a:buFont typeface="Wingdings" panose="05000000000000000000" charset="0"/>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首先利用大模型从每个段落中提取开放三元组，并将其整合到一个无模式的开放</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KG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KG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包含两类节点</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auto">
              <a:lnSpc>
                <a:spcPct val="150000"/>
              </a:lnSpc>
              <a:spcBef>
                <a:spcPts val="600"/>
              </a:spcBef>
              <a:buFont typeface="Wingdings" panose="05000000000000000000" charset="0"/>
              <a:buChar char="u"/>
            </a:pPr>
            <a:r>
              <a:rPr lang="zh-CN" altLang="en-US" sz="1600" dirty="0">
                <a:sym typeface="+mn-ea"/>
              </a:rPr>
              <a:t>短语节点</a:t>
            </a:r>
            <a:r>
              <a:rPr lang="en-US" altLang="zh-CN" sz="1600" dirty="0">
                <a:sym typeface="+mn-ea"/>
              </a:rPr>
              <a:t>(phrase nodes)</a:t>
            </a:r>
            <a:r>
              <a:rPr lang="zh-CN" altLang="en-US" sz="1600" dirty="0">
                <a:sym typeface="+mn-ea"/>
              </a:rPr>
              <a:t>，代表概念</a:t>
            </a:r>
            <a:endParaRPr lang="zh-CN" altLang="en-US" sz="1600" dirty="0"/>
          </a:p>
          <a:p>
            <a:pPr marL="800100" lvl="1" indent="-342900" fontAlgn="auto">
              <a:lnSpc>
                <a:spcPct val="150000"/>
              </a:lnSpc>
              <a:spcBef>
                <a:spcPts val="600"/>
              </a:spcBef>
              <a:buFont typeface="Wingdings" panose="05000000000000000000" charset="0"/>
              <a:buChar char="u"/>
            </a:pPr>
            <a:r>
              <a:rPr lang="zh-CN" altLang="en-US" sz="1600" dirty="0">
                <a:sym typeface="+mn-ea"/>
              </a:rPr>
              <a:t>段落节点</a:t>
            </a:r>
            <a:r>
              <a:rPr lang="en-US" altLang="zh-CN" sz="1600" dirty="0">
                <a:sym typeface="+mn-ea"/>
              </a:rPr>
              <a:t>(passage nodes)</a:t>
            </a:r>
            <a:r>
              <a:rPr lang="zh-CN" altLang="en-US" sz="1600" dirty="0">
                <a:sym typeface="+mn-ea"/>
              </a:rPr>
              <a:t>，保留上下文信息</a:t>
            </a:r>
            <a:endParaRPr lang="zh-CN" altLang="en-US" sz="1600" dirty="0"/>
          </a:p>
          <a:p>
            <a:pPr marL="285750" indent="-285750" fontAlgn="auto">
              <a:lnSpc>
                <a:spcPct val="150000"/>
              </a:lnSpc>
              <a:spcBef>
                <a:spcPts val="600"/>
              </a:spcBef>
              <a:buFont typeface="Wingdings" panose="05000000000000000000" charset="0"/>
              <a:buChar char="l"/>
            </a:pPr>
            <a:r>
              <a:rPr lang="zh-CN" altLang="en-US" b="1" spc="100" dirty="0">
                <a:latin typeface="+mn-ea"/>
                <a:cs typeface="+mn-ea"/>
                <a:sym typeface="+mn-ea"/>
              </a:rPr>
              <a:t>通过编码器检测短语间的同义关系并添加同义边，实现跨段落的信息互联</a:t>
            </a:r>
          </a:p>
          <a:p>
            <a:pPr marL="285750" indent="-285750" fontAlgn="auto">
              <a:lnSpc>
                <a:spcPct val="150000"/>
              </a:lnSpc>
              <a:spcBef>
                <a:spcPts val="600"/>
              </a:spcBef>
              <a:buFont typeface="Wingdings" panose="05000000000000000000" charset="0"/>
              <a:buChar char="l"/>
            </a:pPr>
            <a:r>
              <a:rPr lang="zh-CN" altLang="en-US" b="1" spc="100" dirty="0">
                <a:latin typeface="+mn-ea"/>
                <a:cs typeface="+mn-ea"/>
                <a:sym typeface="+mn-ea"/>
              </a:rPr>
              <a:t>段落节点通过</a:t>
            </a:r>
            <a:r>
              <a:rPr lang="en-US" altLang="zh-CN" b="1" spc="100" dirty="0">
                <a:latin typeface="+mn-ea"/>
                <a:cs typeface="+mn-ea"/>
                <a:sym typeface="+mn-ea"/>
              </a:rPr>
              <a:t>"contains"</a:t>
            </a:r>
            <a:r>
              <a:rPr lang="zh-CN" altLang="en-US" b="1" spc="100" dirty="0">
                <a:latin typeface="+mn-ea"/>
                <a:cs typeface="+mn-ea"/>
                <a:sym typeface="+mn-ea"/>
              </a:rPr>
              <a:t>边与从中提取的短语节点相连</a:t>
            </a:r>
          </a:p>
          <a:p>
            <a:pPr indent="457200" fontAlgn="auto">
              <a:lnSpc>
                <a:spcPct val="150000"/>
              </a:lnSpc>
              <a:spcBef>
                <a:spcPts val="600"/>
              </a:spcBef>
              <a:buFont typeface="Arial" panose="020B0604020202020204" pitchFamily="34" charset="0"/>
              <a:buNone/>
            </a:pPr>
            <a:endParaRPr lang="zh-CN" altLang="en-US" b="1" spc="100" dirty="0">
              <a:latin typeface="+mn-ea"/>
              <a:cs typeface="+mn-ea"/>
              <a:sym typeface="+mn-ea"/>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sym typeface="+mn-ea"/>
              </a:rPr>
              <a:t>HippoRAG2</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802640" y="3467735"/>
            <a:ext cx="10773410" cy="2666365"/>
          </a:xfrm>
          <a:prstGeom prst="rect">
            <a:avLst/>
          </a:prstGeom>
          <a:noFill/>
        </p:spPr>
        <p:txBody>
          <a:bodyPr wrap="square" rtlCol="0" anchor="t">
            <a:noAutofit/>
          </a:bodyPr>
          <a:lstStyle/>
          <a:p>
            <a:pPr marL="285750" indent="-285750" fontAlgn="auto">
              <a:lnSpc>
                <a:spcPct val="170000"/>
              </a:lnSpc>
              <a:spcBef>
                <a:spcPts val="600"/>
              </a:spcBef>
              <a:buFont typeface="Wingdings" panose="05000000000000000000" charset="0"/>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利用编码器将查询与</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KG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中的三元组匹配，识别潜在种子节点</a:t>
            </a:r>
          </a:p>
          <a:p>
            <a:pPr marL="285750" indent="-285750" fontAlgn="auto">
              <a:lnSpc>
                <a:spcPct val="170000"/>
              </a:lnSpc>
              <a:spcBef>
                <a:spcPts val="600"/>
              </a:spcBef>
              <a:buFont typeface="Wingdings" panose="05000000000000000000" charset="0"/>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大模型过滤检索到的三元组，仅保留与查询高度相关的部分，模拟人类记忆中的识别过程，减少声干扰</a:t>
            </a:r>
          </a:p>
          <a:p>
            <a:pPr marL="285750" indent="-285750" fontAlgn="auto">
              <a:lnSpc>
                <a:spcPct val="170000"/>
              </a:lnSpc>
              <a:spcBef>
                <a:spcPts val="600"/>
              </a:spcBef>
              <a:buFont typeface="Wingdings" panose="05000000000000000000" charset="0"/>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调整种子节点权重，利用个性化</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PageRank(PPR)</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算法在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KG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上进行上下文感知检索</a:t>
            </a:r>
          </a:p>
          <a:p>
            <a:pPr marL="285750" indent="-285750" fontAlgn="auto">
              <a:lnSpc>
                <a:spcPct val="170000"/>
              </a:lnSpc>
              <a:spcBef>
                <a:spcPts val="600"/>
              </a:spcBef>
              <a:buFont typeface="Wingdings" panose="05000000000000000000" charset="0"/>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根据</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PageRank</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分数对段落排序，选出得分最高的段落用于下游任务</a:t>
            </a:r>
            <a:endParaRPr lang="zh-CN" altLang="en-US" b="1" spc="100" dirty="0">
              <a:latin typeface="+mn-ea"/>
              <a:cs typeface="+mn-ea"/>
              <a:sym typeface="+mn-ea"/>
            </a:endParaRPr>
          </a:p>
        </p:txBody>
      </p:sp>
      <p:pic>
        <p:nvPicPr>
          <p:cNvPr id="3" name="图片 2"/>
          <p:cNvPicPr>
            <a:picLocks noChangeAspect="1"/>
          </p:cNvPicPr>
          <p:nvPr/>
        </p:nvPicPr>
        <p:blipFill>
          <a:blip r:embed="rId3"/>
          <a:stretch>
            <a:fillRect/>
          </a:stretch>
        </p:blipFill>
        <p:spPr>
          <a:xfrm>
            <a:off x="878840" y="1257935"/>
            <a:ext cx="10621010" cy="220980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sym typeface="+mn-ea"/>
              </a:rPr>
              <a:t>HippoRAG2</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6" name="图片 5"/>
          <p:cNvPicPr>
            <a:picLocks noChangeAspect="1"/>
          </p:cNvPicPr>
          <p:nvPr/>
        </p:nvPicPr>
        <p:blipFill>
          <a:blip r:embed="rId3"/>
          <a:stretch>
            <a:fillRect/>
          </a:stretch>
        </p:blipFill>
        <p:spPr>
          <a:xfrm>
            <a:off x="357505" y="1292225"/>
            <a:ext cx="11424285" cy="4274185"/>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6144081" cy="1304445"/>
            <a:chOff x="5588007" y="1590635"/>
            <a:chExt cx="6144081" cy="1304445"/>
          </a:xfrm>
        </p:grpSpPr>
        <p:sp>
          <p:nvSpPr>
            <p:cNvPr id="19" name="文本框 18"/>
            <p:cNvSpPr txBox="1"/>
            <p:nvPr/>
          </p:nvSpPr>
          <p:spPr>
            <a:xfrm>
              <a:off x="6549853" y="1696200"/>
              <a:ext cx="5182235" cy="1198880"/>
            </a:xfrm>
            <a:prstGeom prst="rect">
              <a:avLst/>
            </a:prstGeom>
            <a:noFill/>
          </p:spPr>
          <p:txBody>
            <a:bodyPr wrap="none">
              <a:spAutoFit/>
            </a:bodyPr>
            <a:lstStyle/>
            <a:p>
              <a:pPr algn="l" eaLnBrk="1" fontAlgn="auto" hangingPunct="1">
                <a:spcBef>
                  <a:spcPts val="0"/>
                </a:spcBef>
                <a:spcAft>
                  <a:spcPts val="0"/>
                </a:spcAft>
                <a:defRPr/>
              </a:pPr>
              <a:r>
                <a:rPr lang="en-US" altLang="zh-CN" sz="3600" b="1" dirty="0">
                  <a:latin typeface="Times New Roman" panose="02020603050405020304" charset="0"/>
                  <a:cs typeface="Times New Roman" panose="02020603050405020304" charset="0"/>
                  <a:sym typeface="+mn-lt"/>
                </a:rPr>
                <a:t>OVERVIEW OF Agentic </a:t>
              </a:r>
            </a:p>
            <a:p>
              <a:pPr algn="l" eaLnBrk="1" fontAlgn="auto" hangingPunct="1">
                <a:spcBef>
                  <a:spcPts val="0"/>
                </a:spcBef>
                <a:spcAft>
                  <a:spcPts val="0"/>
                </a:spcAft>
                <a:defRPr/>
              </a:pPr>
              <a:r>
                <a:rPr lang="en-US" altLang="zh-CN" sz="3600" b="1" dirty="0">
                  <a:latin typeface="Times New Roman" panose="02020603050405020304" charset="0"/>
                  <a:cs typeface="Times New Roman" panose="02020603050405020304" charset="0"/>
                  <a:sym typeface="+mn-lt"/>
                </a:rPr>
                <a:t>System</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2</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pic>
        <p:nvPicPr>
          <p:cNvPr id="5" name="图片 1"/>
          <p:cNvPicPr>
            <a:picLocks noChangeAspect="1"/>
          </p:cNvPicPr>
          <p:nvPr/>
        </p:nvPicPr>
        <p:blipFill>
          <a:blip r:embed="rId3"/>
          <a:stretch>
            <a:fillRect/>
          </a:stretch>
        </p:blipFill>
        <p:spPr>
          <a:xfrm>
            <a:off x="1039495" y="2174875"/>
            <a:ext cx="9380220" cy="3441700"/>
          </a:xfrm>
          <a:prstGeom prst="rect">
            <a:avLst/>
          </a:prstGeom>
          <a:noFill/>
          <a:ln>
            <a:noFill/>
          </a:ln>
        </p:spPr>
      </p:pic>
      <p:sp>
        <p:nvSpPr>
          <p:cNvPr id="7" name="文本框 6"/>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altLang="zh-CN" sz="2000" b="1" spc="100" dirty="0">
                <a:latin typeface="+mn-ea"/>
                <a:cs typeface="+mn-ea"/>
                <a:sym typeface="+mn-ea"/>
              </a:rPr>
              <a:t>Agentic System</a:t>
            </a:r>
            <a:r>
              <a:rPr lang="zh-CN" altLang="en-US" sz="2000" b="1" spc="100" dirty="0">
                <a:latin typeface="+mn-ea"/>
                <a:cs typeface="+mn-ea"/>
                <a:sym typeface="+mn-ea"/>
              </a:rPr>
              <a:t>：基于</a:t>
            </a:r>
            <a:r>
              <a:rPr lang="en-US" altLang="zh-CN" sz="2000" b="1" spc="100" dirty="0">
                <a:latin typeface="+mn-ea"/>
                <a:cs typeface="+mn-ea"/>
                <a:sym typeface="+mn-ea"/>
              </a:rPr>
              <a:t>LLM</a:t>
            </a:r>
            <a:r>
              <a:rPr lang="zh-CN" altLang="en-US" sz="2000" b="1" spc="100" dirty="0">
                <a:latin typeface="+mn-ea"/>
                <a:cs typeface="+mn-ea"/>
                <a:sym typeface="+mn-ea"/>
              </a:rPr>
              <a:t>的能够自主理解、自主规划决策、执行复杂任务的智能体</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sz="2000" b="1" spc="100" dirty="0">
                <a:latin typeface="+mn-ea"/>
                <a:cs typeface="+mn-ea"/>
                <a:sym typeface="+mn-ea"/>
              </a:rPr>
              <a:t>Planning</a:t>
            </a:r>
            <a:r>
              <a:rPr lang="zh-CN" altLang="en-US" sz="2000" b="1" spc="100" dirty="0">
                <a:latin typeface="+mn-ea"/>
                <a:cs typeface="+mn-ea"/>
                <a:sym typeface="+mn-ea"/>
              </a:rPr>
              <a:t>：思维链</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
        <p:nvSpPr>
          <p:cNvPr id="6" name="矩形 5"/>
          <p:cNvSpPr/>
          <p:nvPr/>
        </p:nvSpPr>
        <p:spPr>
          <a:xfrm>
            <a:off x="2511425" y="3713480"/>
            <a:ext cx="192405" cy="217170"/>
          </a:xfrm>
          <a:prstGeom prst="rect">
            <a:avLst/>
          </a:prstGeom>
          <a:solidFill>
            <a:srgbClr val="FEFEFE"/>
          </a:solidFill>
          <a:ln>
            <a:solidFill>
              <a:srgbClr val="FEFEF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01345" y="1790065"/>
            <a:ext cx="10988675" cy="4191000"/>
          </a:xfrm>
          <a:prstGeom prst="rect">
            <a:avLst/>
          </a:prstGeom>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sz="2000" b="1" spc="100" dirty="0">
                <a:latin typeface="+mn-ea"/>
                <a:cs typeface="+mn-ea"/>
                <a:sym typeface="+mn-ea"/>
              </a:rPr>
              <a:t>Planning</a:t>
            </a:r>
            <a:r>
              <a:rPr lang="zh-CN" altLang="en-US" sz="2000" b="1" spc="100" dirty="0">
                <a:latin typeface="+mn-ea"/>
                <a:cs typeface="+mn-ea"/>
                <a:sym typeface="+mn-ea"/>
              </a:rPr>
              <a:t>：子任务分解</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
        <p:nvSpPr>
          <p:cNvPr id="6" name="矩形 5"/>
          <p:cNvSpPr/>
          <p:nvPr/>
        </p:nvSpPr>
        <p:spPr>
          <a:xfrm>
            <a:off x="2511425" y="3713480"/>
            <a:ext cx="192405" cy="217170"/>
          </a:xfrm>
          <a:prstGeom prst="rect">
            <a:avLst/>
          </a:prstGeom>
          <a:solidFill>
            <a:srgbClr val="FEFEFE"/>
          </a:solidFill>
          <a:ln>
            <a:solidFill>
              <a:srgbClr val="FEFEF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252855" y="1710690"/>
            <a:ext cx="8466455" cy="4661535"/>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custDataLst>
              <p:tags r:id="rId1"/>
            </p:custDataLst>
          </p:nvPr>
        </p:nvGrpSpPr>
        <p:grpSpPr>
          <a:xfrm>
            <a:off x="6838970" y="1070567"/>
            <a:ext cx="5296535" cy="4766065"/>
            <a:chOff x="6597449" y="1148208"/>
            <a:chExt cx="5296535" cy="4766065"/>
          </a:xfrm>
        </p:grpSpPr>
        <p:grpSp>
          <p:nvGrpSpPr>
            <p:cNvPr id="3" name="组合 2"/>
            <p:cNvGrpSpPr/>
            <p:nvPr/>
          </p:nvGrpSpPr>
          <p:grpSpPr>
            <a:xfrm>
              <a:off x="6597449" y="1148208"/>
              <a:ext cx="4321546" cy="620713"/>
              <a:chOff x="5855427" y="1647453"/>
              <a:chExt cx="4321546" cy="620713"/>
            </a:xfrm>
          </p:grpSpPr>
          <p:sp>
            <p:nvSpPr>
              <p:cNvPr id="5" name="文本框 4"/>
              <p:cNvSpPr txBox="1"/>
              <p:nvPr>
                <p:custDataLst>
                  <p:tags r:id="rId10"/>
                </p:custDataLst>
              </p:nvPr>
            </p:nvSpPr>
            <p:spPr>
              <a:xfrm>
                <a:off x="6549853" y="1696200"/>
                <a:ext cx="3627120" cy="521970"/>
              </a:xfrm>
              <a:prstGeom prst="rect">
                <a:avLst/>
              </a:prstGeom>
              <a:noFill/>
            </p:spPr>
            <p:txBody>
              <a:bodyPr wrap="none">
                <a:spAutoFit/>
              </a:bodyPr>
              <a:lstStyle/>
              <a:p>
                <a:pPr algn="l" eaLnBrk="1" fontAlgn="auto" hangingPunct="1">
                  <a:spcBef>
                    <a:spcPts val="0"/>
                  </a:spcBef>
                  <a:spcAft>
                    <a:spcPts val="0"/>
                  </a:spcAft>
                  <a:defRPr/>
                </a:pPr>
                <a:r>
                  <a:rPr lang="en-US" altLang="zh-CN" sz="2800" b="1" dirty="0">
                    <a:latin typeface="Times New Roman" panose="02020603050405020304" charset="0"/>
                    <a:cs typeface="Times New Roman" panose="02020603050405020304" charset="0"/>
                    <a:sym typeface="+mn-lt"/>
                  </a:rPr>
                  <a:t>OVERVIEW OF RAG</a:t>
                </a:r>
              </a:p>
            </p:txBody>
          </p:sp>
          <p:sp>
            <p:nvSpPr>
              <p:cNvPr id="33" name="椭圆 32"/>
              <p:cNvSpPr/>
              <p:nvPr>
                <p:custDataLst>
                  <p:tags r:id="rId11"/>
                </p:custDataLst>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097414"/>
              <a:ext cx="5296535" cy="953135"/>
              <a:chOff x="5855427" y="1559823"/>
              <a:chExt cx="5296535" cy="953135"/>
            </a:xfrm>
          </p:grpSpPr>
          <p:sp>
            <p:nvSpPr>
              <p:cNvPr id="72" name="文本框 71"/>
              <p:cNvSpPr txBox="1"/>
              <p:nvPr>
                <p:custDataLst>
                  <p:tags r:id="rId8"/>
                </p:custDataLst>
              </p:nvPr>
            </p:nvSpPr>
            <p:spPr>
              <a:xfrm>
                <a:off x="6550117" y="1559823"/>
                <a:ext cx="4601845" cy="953135"/>
              </a:xfrm>
              <a:prstGeom prst="rect">
                <a:avLst/>
              </a:prstGeom>
              <a:noFill/>
            </p:spPr>
            <p:txBody>
              <a:bodyPr wrap="square">
                <a:spAutoFit/>
              </a:bodyPr>
              <a:lstStyle/>
              <a:p>
                <a:pPr algn="l" eaLnBrk="1" fontAlgn="auto" hangingPunct="1">
                  <a:spcBef>
                    <a:spcPts val="0"/>
                  </a:spcBef>
                  <a:spcAft>
                    <a:spcPts val="0"/>
                  </a:spcAft>
                  <a:defRPr/>
                </a:pPr>
                <a:r>
                  <a:rPr lang="en-US" altLang="zh-CN" sz="2800" b="1" dirty="0">
                    <a:latin typeface="Times New Roman" panose="02020603050405020304" charset="0"/>
                    <a:cs typeface="Times New Roman" panose="02020603050405020304" charset="0"/>
                    <a:sym typeface="+mn-lt"/>
                  </a:rPr>
                  <a:t>OVERVIEW OF Agentic System</a:t>
                </a:r>
              </a:p>
            </p:txBody>
          </p:sp>
          <p:sp>
            <p:nvSpPr>
              <p:cNvPr id="73" name="椭圆 72"/>
              <p:cNvSpPr/>
              <p:nvPr>
                <p:custDataLst>
                  <p:tags r:id="rId9"/>
                </p:custDataLst>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4129405" cy="620713"/>
              <a:chOff x="5855427" y="1647453"/>
              <a:chExt cx="4129405" cy="620713"/>
            </a:xfrm>
          </p:grpSpPr>
          <p:sp>
            <p:nvSpPr>
              <p:cNvPr id="76" name="文本框 75"/>
              <p:cNvSpPr txBox="1"/>
              <p:nvPr>
                <p:custDataLst>
                  <p:tags r:id="rId6"/>
                </p:custDataLst>
              </p:nvPr>
            </p:nvSpPr>
            <p:spPr>
              <a:xfrm>
                <a:off x="6550117" y="1716668"/>
                <a:ext cx="3434715" cy="521970"/>
              </a:xfrm>
              <a:prstGeom prst="rect">
                <a:avLst/>
              </a:prstGeom>
              <a:noFill/>
            </p:spPr>
            <p:txBody>
              <a:bodyPr wrap="square">
                <a:spAutoFit/>
              </a:bodyPr>
              <a:lstStyle/>
              <a:p>
                <a:pPr eaLnBrk="1" fontAlgn="auto" hangingPunct="1">
                  <a:spcBef>
                    <a:spcPts val="0"/>
                  </a:spcBef>
                  <a:spcAft>
                    <a:spcPts val="0"/>
                  </a:spcAft>
                  <a:defRPr/>
                </a:pPr>
                <a:r>
                  <a:rPr lang="en-US" altLang="zh-CN" sz="2800" b="1" dirty="0">
                    <a:latin typeface="Times New Roman" panose="02020603050405020304" charset="0"/>
                    <a:cs typeface="Times New Roman" panose="02020603050405020304" charset="0"/>
                    <a:sym typeface="+mn-lt"/>
                  </a:rPr>
                  <a:t>TODOs</a:t>
                </a:r>
              </a:p>
            </p:txBody>
          </p:sp>
          <p:sp>
            <p:nvSpPr>
              <p:cNvPr id="77" name="椭圆 76"/>
              <p:cNvSpPr/>
              <p:nvPr>
                <p:custDataLst>
                  <p:tags r:id="rId7"/>
                </p:custDataLst>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2674620" cy="620713"/>
              <a:chOff x="5855427" y="1647453"/>
              <a:chExt cx="2674620" cy="620713"/>
            </a:xfrm>
          </p:grpSpPr>
          <p:sp>
            <p:nvSpPr>
              <p:cNvPr id="80" name="文本框 79"/>
              <p:cNvSpPr txBox="1"/>
              <p:nvPr>
                <p:custDataLst>
                  <p:tags r:id="rId4"/>
                </p:custDataLst>
              </p:nvPr>
            </p:nvSpPr>
            <p:spPr>
              <a:xfrm>
                <a:off x="6587582" y="1696983"/>
                <a:ext cx="1942465" cy="521970"/>
              </a:xfrm>
              <a:prstGeom prst="rect">
                <a:avLst/>
              </a:prstGeom>
              <a:noFill/>
            </p:spPr>
            <p:txBody>
              <a:bodyPr wrap="square">
                <a:spAutoFit/>
              </a:bodyPr>
              <a:lstStyle/>
              <a:p>
                <a:pPr eaLnBrk="1" fontAlgn="auto" hangingPunct="1">
                  <a:spcBef>
                    <a:spcPts val="0"/>
                  </a:spcBef>
                  <a:spcAft>
                    <a:spcPts val="0"/>
                  </a:spcAft>
                  <a:defRPr/>
                </a:pPr>
                <a:r>
                  <a:rPr lang="en-US" altLang="zh-CN" sz="2800" b="1" dirty="0">
                    <a:latin typeface="Times New Roman" panose="02020603050405020304" charset="0"/>
                    <a:cs typeface="Times New Roman" panose="02020603050405020304" charset="0"/>
                    <a:sym typeface="+mn-lt"/>
                  </a:rPr>
                  <a:t>Dify</a:t>
                </a:r>
              </a:p>
            </p:txBody>
          </p:sp>
          <p:sp>
            <p:nvSpPr>
              <p:cNvPr id="81" name="椭圆 80"/>
              <p:cNvSpPr/>
              <p:nvPr>
                <p:custDataLst>
                  <p:tags r:id="rId5"/>
                </p:custDataLst>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nvGrpSpPr>
            <p:cNvPr id="17" name="组合 16"/>
            <p:cNvGrpSpPr/>
            <p:nvPr/>
          </p:nvGrpSpPr>
          <p:grpSpPr>
            <a:xfrm>
              <a:off x="6597449" y="5293560"/>
              <a:ext cx="4789541" cy="620713"/>
              <a:chOff x="5855427" y="1647453"/>
              <a:chExt cx="4789541" cy="620713"/>
            </a:xfrm>
          </p:grpSpPr>
          <p:sp>
            <p:nvSpPr>
              <p:cNvPr id="18" name="文本框 17"/>
              <p:cNvSpPr txBox="1"/>
              <p:nvPr>
                <p:custDataLst>
                  <p:tags r:id="rId2"/>
                </p:custDataLst>
              </p:nvPr>
            </p:nvSpPr>
            <p:spPr>
              <a:xfrm>
                <a:off x="6549853" y="1696200"/>
                <a:ext cx="4095115" cy="521970"/>
              </a:xfrm>
              <a:prstGeom prst="rect">
                <a:avLst/>
              </a:prstGeom>
              <a:noFill/>
            </p:spPr>
            <p:txBody>
              <a:bodyPr wrap="none">
                <a:spAutoFit/>
              </a:bodyPr>
              <a:lstStyle/>
              <a:p>
                <a:pPr algn="l" eaLnBrk="1" fontAlgn="auto" hangingPunct="1">
                  <a:spcBef>
                    <a:spcPts val="0"/>
                  </a:spcBef>
                  <a:spcAft>
                    <a:spcPts val="0"/>
                  </a:spcAft>
                  <a:defRPr/>
                </a:pPr>
                <a:r>
                  <a:rPr lang="en-US" altLang="zh-CN" sz="2800" b="1" dirty="0">
                    <a:latin typeface="Times New Roman" panose="02020603050405020304" charset="0"/>
                    <a:cs typeface="Times New Roman" panose="02020603050405020304" charset="0"/>
                    <a:sym typeface="+mn-lt"/>
                  </a:rPr>
                  <a:t>Submission and Gradings</a:t>
                </a:r>
                <a:endParaRPr lang="en-US" altLang="zh-CN" sz="2800" b="1" dirty="0">
                  <a:sym typeface="+mn-lt"/>
                </a:endParaRPr>
              </a:p>
            </p:txBody>
          </p:sp>
          <p:sp>
            <p:nvSpPr>
              <p:cNvPr id="19" name="椭圆 18"/>
              <p:cNvSpPr/>
              <p:nvPr>
                <p:custDataLst>
                  <p:tags r:id="rId3"/>
                </p:custDataLst>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5</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sz="2000" b="1" spc="100" dirty="0">
                <a:latin typeface="+mn-ea"/>
                <a:cs typeface="+mn-ea"/>
                <a:sym typeface="+mn-ea"/>
              </a:rPr>
              <a:t>Planning</a:t>
            </a:r>
            <a:r>
              <a:rPr lang="zh-CN" altLang="en-US" sz="2000" b="1" spc="100" dirty="0">
                <a:latin typeface="+mn-ea"/>
                <a:cs typeface="+mn-ea"/>
                <a:sym typeface="+mn-ea"/>
              </a:rPr>
              <a:t>：反思</a:t>
            </a:r>
            <a:r>
              <a:rPr lang="en-US" altLang="zh-CN" sz="2000" b="1" spc="100" dirty="0">
                <a:latin typeface="+mn-ea"/>
                <a:cs typeface="+mn-ea"/>
                <a:sym typeface="+mn-ea"/>
              </a:rPr>
              <a:t>-React</a:t>
            </a:r>
            <a:r>
              <a:rPr lang="zh-CN" altLang="en-US" sz="2000" b="1" spc="100" dirty="0">
                <a:latin typeface="+mn-ea"/>
                <a:cs typeface="+mn-ea"/>
                <a:sym typeface="+mn-ea"/>
              </a:rPr>
              <a:t>框架</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
        <p:nvSpPr>
          <p:cNvPr id="6" name="矩形 5"/>
          <p:cNvSpPr/>
          <p:nvPr/>
        </p:nvSpPr>
        <p:spPr>
          <a:xfrm>
            <a:off x="2511425" y="3713480"/>
            <a:ext cx="192405" cy="217170"/>
          </a:xfrm>
          <a:prstGeom prst="rect">
            <a:avLst/>
          </a:prstGeom>
          <a:solidFill>
            <a:srgbClr val="FEFEFE"/>
          </a:solidFill>
          <a:ln>
            <a:solidFill>
              <a:srgbClr val="FEFEF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288415" y="1671955"/>
            <a:ext cx="8726170" cy="4513580"/>
          </a:xfrm>
          <a:prstGeom prst="rect">
            <a:avLst/>
          </a:prstGeom>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sz="2000" b="1" spc="100" dirty="0">
                <a:latin typeface="+mn-ea"/>
                <a:cs typeface="+mn-ea"/>
                <a:sym typeface="+mn-ea"/>
              </a:rPr>
              <a:t>Planning</a:t>
            </a:r>
            <a:r>
              <a:rPr lang="zh-CN" altLang="en-US" sz="2000" b="1" spc="100" dirty="0">
                <a:latin typeface="+mn-ea"/>
                <a:cs typeface="+mn-ea"/>
                <a:sym typeface="+mn-ea"/>
              </a:rPr>
              <a:t>：反思</a:t>
            </a:r>
            <a:r>
              <a:rPr lang="en-US" altLang="zh-CN" sz="2000" b="1" spc="100" dirty="0">
                <a:latin typeface="+mn-ea"/>
                <a:cs typeface="+mn-ea"/>
                <a:sym typeface="+mn-ea"/>
              </a:rPr>
              <a:t>-React</a:t>
            </a:r>
            <a:r>
              <a:rPr lang="zh-CN" altLang="en-US" sz="2000" b="1" spc="100" dirty="0">
                <a:latin typeface="+mn-ea"/>
                <a:cs typeface="+mn-ea"/>
                <a:sym typeface="+mn-ea"/>
              </a:rPr>
              <a:t>框架</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
        <p:nvSpPr>
          <p:cNvPr id="6" name="矩形 5"/>
          <p:cNvSpPr/>
          <p:nvPr/>
        </p:nvSpPr>
        <p:spPr>
          <a:xfrm>
            <a:off x="2511425" y="3713480"/>
            <a:ext cx="192405" cy="217170"/>
          </a:xfrm>
          <a:prstGeom prst="rect">
            <a:avLst/>
          </a:prstGeom>
          <a:solidFill>
            <a:srgbClr val="FEFEFE"/>
          </a:solidFill>
          <a:ln>
            <a:solidFill>
              <a:srgbClr val="FEFEF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516890" y="1682115"/>
            <a:ext cx="11325225" cy="4420870"/>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a:t>
            </a:r>
            <a:r>
              <a:rPr lang="en-US" altLang="zh-CN" dirty="0">
                <a:latin typeface="+mn-ea"/>
                <a:sym typeface="+mn-lt"/>
              </a:rPr>
              <a:t>Agentic System</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pic>
        <p:nvPicPr>
          <p:cNvPr id="2" name="图片 1"/>
          <p:cNvPicPr>
            <a:picLocks noChangeAspect="1"/>
          </p:cNvPicPr>
          <p:nvPr/>
        </p:nvPicPr>
        <p:blipFill>
          <a:blip r:embed="rId3"/>
          <a:stretch>
            <a:fillRect/>
          </a:stretch>
        </p:blipFill>
        <p:spPr>
          <a:xfrm>
            <a:off x="1006475" y="1111250"/>
            <a:ext cx="9844405" cy="4826000"/>
          </a:xfrm>
          <a:prstGeom prst="rect">
            <a:avLst/>
          </a:prstGeom>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2659836" cy="857460"/>
            <a:chOff x="5588007" y="1590635"/>
            <a:chExt cx="2659836" cy="857460"/>
          </a:xfrm>
        </p:grpSpPr>
        <p:sp>
          <p:nvSpPr>
            <p:cNvPr id="19" name="文本框 18"/>
            <p:cNvSpPr txBox="1"/>
            <p:nvPr/>
          </p:nvSpPr>
          <p:spPr>
            <a:xfrm>
              <a:off x="6549853" y="1696200"/>
              <a:ext cx="1697990" cy="645160"/>
            </a:xfrm>
            <a:prstGeom prst="rect">
              <a:avLst/>
            </a:prstGeom>
            <a:noFill/>
          </p:spPr>
          <p:txBody>
            <a:bodyPr wrap="none">
              <a:spAutoFit/>
            </a:bodyPr>
            <a:lstStyle/>
            <a:p>
              <a:pPr algn="l" eaLnBrk="1" fontAlgn="auto" hangingPunct="1">
                <a:spcBef>
                  <a:spcPts val="0"/>
                </a:spcBef>
                <a:spcAft>
                  <a:spcPts val="0"/>
                </a:spcAft>
                <a:defRPr/>
              </a:pPr>
              <a:r>
                <a:rPr lang="en-US" altLang="zh-CN" sz="3600" b="1" dirty="0">
                  <a:latin typeface="Times New Roman" panose="02020603050405020304" charset="0"/>
                  <a:cs typeface="Times New Roman" panose="02020603050405020304" charset="0"/>
                  <a:sym typeface="+mn-lt"/>
                </a:rPr>
                <a:t>TODOs</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3</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TODOs</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200000"/>
              </a:lnSpc>
              <a:spcBef>
                <a:spcPts val="600"/>
              </a:spcBef>
              <a:buFont typeface="Arial" panose="020B0604020202020204" pitchFamily="34" charset="0"/>
              <a:buNone/>
            </a:pPr>
            <a:r>
              <a:rPr lang="en-US" sz="2800" b="1" spc="100" dirty="0">
                <a:latin typeface="+mn-ea"/>
                <a:cs typeface="+mn-ea"/>
                <a:sym typeface="+mn-ea"/>
              </a:rPr>
              <a:t>1.</a:t>
            </a:r>
            <a:r>
              <a:rPr lang="zh-CN" altLang="en-US" sz="2800" b="1" spc="100" dirty="0">
                <a:latin typeface="+mn-ea"/>
                <a:cs typeface="+mn-ea"/>
                <a:sym typeface="+mn-ea"/>
              </a:rPr>
              <a:t>学习并设计一个带有</a:t>
            </a:r>
            <a:r>
              <a:rPr lang="en-US" altLang="zh-CN" sz="2800" b="1" spc="100" dirty="0">
                <a:latin typeface="+mn-ea"/>
                <a:cs typeface="+mn-ea"/>
                <a:sym typeface="+mn-ea"/>
              </a:rPr>
              <a:t>RAG</a:t>
            </a:r>
            <a:r>
              <a:rPr lang="zh-CN" altLang="en-US" sz="2800" b="1" spc="100" dirty="0">
                <a:latin typeface="+mn-ea"/>
                <a:cs typeface="+mn-ea"/>
                <a:sym typeface="+mn-ea"/>
              </a:rPr>
              <a:t>的</a:t>
            </a:r>
            <a:r>
              <a:rPr lang="en-US" altLang="zh-CN" sz="2800" b="1" spc="100" dirty="0">
                <a:latin typeface="+mn-ea"/>
                <a:cs typeface="+mn-ea"/>
                <a:sym typeface="+mn-ea"/>
              </a:rPr>
              <a:t>Agent</a:t>
            </a:r>
            <a:r>
              <a:rPr lang="zh-CN" altLang="en-US" sz="2800" b="1" spc="100" dirty="0">
                <a:latin typeface="+mn-ea"/>
                <a:cs typeface="+mn-ea"/>
                <a:sym typeface="+mn-ea"/>
              </a:rPr>
              <a:t>系统</a:t>
            </a:r>
          </a:p>
          <a:p>
            <a:pPr indent="457200" fontAlgn="auto">
              <a:lnSpc>
                <a:spcPct val="200000"/>
              </a:lnSpc>
              <a:spcBef>
                <a:spcPts val="600"/>
              </a:spcBef>
              <a:buFont typeface="Arial" panose="020B0604020202020204" pitchFamily="34" charset="0"/>
              <a:buNone/>
            </a:pPr>
            <a:r>
              <a:rPr lang="en-US" altLang="zh-CN" sz="2800" b="1" spc="100" dirty="0">
                <a:latin typeface="+mn-ea"/>
                <a:cs typeface="+mn-ea"/>
                <a:sym typeface="+mn-ea"/>
              </a:rPr>
              <a:t>2.</a:t>
            </a:r>
            <a:r>
              <a:rPr lang="zh-CN" altLang="en-US" sz="2800" b="1" spc="100" dirty="0">
                <a:latin typeface="+mn-ea"/>
                <a:cs typeface="+mn-ea"/>
                <a:sym typeface="+mn-ea"/>
              </a:rPr>
              <a:t>为</a:t>
            </a:r>
            <a:r>
              <a:rPr lang="en-US" altLang="zh-CN" sz="2800" b="1" spc="100" dirty="0">
                <a:latin typeface="+mn-ea"/>
                <a:cs typeface="+mn-ea"/>
                <a:sym typeface="+mn-ea"/>
              </a:rPr>
              <a:t>Agents</a:t>
            </a:r>
            <a:r>
              <a:rPr lang="zh-CN" altLang="en-US" sz="2800" b="1" spc="100" dirty="0">
                <a:latin typeface="+mn-ea"/>
                <a:cs typeface="+mn-ea"/>
                <a:sym typeface="+mn-ea"/>
              </a:rPr>
              <a:t>设计不同的</a:t>
            </a:r>
            <a:r>
              <a:rPr lang="en-US" altLang="zh-CN" sz="2800" b="1" spc="100" dirty="0">
                <a:latin typeface="+mn-ea"/>
                <a:cs typeface="+mn-ea"/>
                <a:sym typeface="+mn-ea"/>
              </a:rPr>
              <a:t>prompts</a:t>
            </a:r>
            <a:r>
              <a:rPr lang="zh-CN" altLang="en-US" sz="2800" b="1" spc="100" dirty="0">
                <a:latin typeface="+mn-ea"/>
                <a:cs typeface="+mn-ea"/>
                <a:sym typeface="+mn-ea"/>
              </a:rPr>
              <a:t>解决不同的问题</a:t>
            </a:r>
          </a:p>
          <a:p>
            <a:pPr indent="457200" fontAlgn="auto">
              <a:lnSpc>
                <a:spcPct val="200000"/>
              </a:lnSpc>
              <a:spcBef>
                <a:spcPts val="600"/>
              </a:spcBef>
              <a:buFont typeface="Arial" panose="020B0604020202020204" pitchFamily="34" charset="0"/>
              <a:buNone/>
            </a:pPr>
            <a:r>
              <a:rPr lang="en-US" altLang="zh-CN" sz="2800" b="1" spc="100" dirty="0">
                <a:latin typeface="+mn-ea"/>
                <a:cs typeface="+mn-ea"/>
                <a:sym typeface="+mn-ea"/>
              </a:rPr>
              <a:t>3.</a:t>
            </a:r>
            <a:r>
              <a:rPr lang="zh-CN" altLang="en-US" sz="2800" b="1" spc="100" dirty="0">
                <a:latin typeface="+mn-ea"/>
                <a:cs typeface="+mn-ea"/>
                <a:sym typeface="+mn-ea"/>
              </a:rPr>
              <a:t>提交实验核心代码和实验报告</a:t>
            </a: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TODOs-Dataset</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200000"/>
              </a:lnSpc>
              <a:spcBef>
                <a:spcPts val="600"/>
              </a:spcBef>
              <a:buFont typeface="Arial" panose="020B0604020202020204" pitchFamily="34" charset="0"/>
              <a:buNone/>
            </a:pPr>
            <a:r>
              <a:rPr lang="en-US" altLang="zh-CN" sz="2800" spc="100" dirty="0">
                <a:solidFill>
                  <a:schemeClr val="tx1"/>
                </a:solidFill>
                <a:uFillTx/>
                <a:latin typeface="+mn-ea"/>
                <a:cs typeface="+mn-ea"/>
                <a:sym typeface="+mn-ea"/>
              </a:rPr>
              <a:t>Public dataset</a:t>
            </a:r>
            <a:r>
              <a:rPr lang="zh-CN" altLang="en-US" sz="2800" spc="100" dirty="0">
                <a:solidFill>
                  <a:schemeClr val="tx1"/>
                </a:solidFill>
                <a:uFillTx/>
                <a:latin typeface="+mn-ea"/>
                <a:cs typeface="+mn-ea"/>
                <a:sym typeface="+mn-ea"/>
              </a:rPr>
              <a:t>：</a:t>
            </a:r>
          </a:p>
          <a:p>
            <a:pPr indent="457200" fontAlgn="auto">
              <a:lnSpc>
                <a:spcPct val="200000"/>
              </a:lnSpc>
              <a:spcBef>
                <a:spcPts val="600"/>
              </a:spcBef>
              <a:buFont typeface="Arial" panose="020B0604020202020204" pitchFamily="34" charset="0"/>
              <a:buNone/>
            </a:pPr>
            <a:r>
              <a:rPr lang="en-US" altLang="zh-CN" sz="2800" spc="100" dirty="0">
                <a:solidFill>
                  <a:schemeClr val="tx1"/>
                </a:solidFill>
                <a:uFillTx/>
                <a:latin typeface="+mn-ea"/>
                <a:cs typeface="+mn-ea"/>
                <a:sym typeface="+mn-ea"/>
              </a:rPr>
              <a:t>Q:</a:t>
            </a:r>
            <a:r>
              <a:rPr lang="zh-CN" altLang="en-US" sz="2800" spc="100" dirty="0">
                <a:solidFill>
                  <a:schemeClr val="tx1"/>
                </a:solidFill>
                <a:uFillTx/>
                <a:latin typeface="+mn-ea"/>
                <a:cs typeface="+mn-ea"/>
                <a:sym typeface="+mn-ea"/>
              </a:rPr>
              <a:t>人体最大的器官是什么？</a:t>
            </a:r>
            <a:endParaRPr lang="en-US" altLang="zh-CN" sz="2800" spc="100" dirty="0">
              <a:solidFill>
                <a:schemeClr val="tx1"/>
              </a:solidFill>
              <a:uFillTx/>
              <a:latin typeface="+mn-ea"/>
              <a:cs typeface="+mn-ea"/>
              <a:sym typeface="+mn-ea"/>
            </a:endParaRPr>
          </a:p>
          <a:p>
            <a:pPr indent="457200" fontAlgn="auto">
              <a:lnSpc>
                <a:spcPct val="200000"/>
              </a:lnSpc>
              <a:spcBef>
                <a:spcPts val="600"/>
              </a:spcBef>
              <a:buFont typeface="Arial" panose="020B0604020202020204" pitchFamily="34" charset="0"/>
              <a:buNone/>
            </a:pPr>
            <a:r>
              <a:rPr lang="en-US" altLang="zh-CN" sz="2800" spc="100" dirty="0">
                <a:solidFill>
                  <a:schemeClr val="tx1"/>
                </a:solidFill>
                <a:uFillTx/>
                <a:latin typeface="+mn-ea"/>
                <a:cs typeface="+mn-ea"/>
                <a:sym typeface="+mn-ea"/>
              </a:rPr>
              <a:t>A:</a:t>
            </a:r>
            <a:r>
              <a:rPr lang="zh-CN" altLang="en-US" sz="2800" spc="100" dirty="0">
                <a:solidFill>
                  <a:schemeClr val="tx1"/>
                </a:solidFill>
                <a:uFillTx/>
                <a:latin typeface="+mn-ea"/>
                <a:cs typeface="+mn-ea"/>
                <a:sym typeface="+mn-ea"/>
              </a:rPr>
              <a:t>皮肤</a:t>
            </a:r>
          </a:p>
          <a:p>
            <a:pPr indent="457200" fontAlgn="auto">
              <a:lnSpc>
                <a:spcPct val="200000"/>
              </a:lnSpc>
              <a:spcBef>
                <a:spcPts val="600"/>
              </a:spcBef>
              <a:buFont typeface="Arial" panose="020B0604020202020204" pitchFamily="34" charset="0"/>
              <a:buNone/>
            </a:pPr>
            <a:r>
              <a:rPr lang="en-US" altLang="zh-CN" sz="2800" spc="100" dirty="0">
                <a:solidFill>
                  <a:schemeClr val="tx1"/>
                </a:solidFill>
                <a:uFillTx/>
                <a:latin typeface="+mn-ea"/>
                <a:cs typeface="+mn-ea"/>
                <a:sym typeface="+mn-ea"/>
              </a:rPr>
              <a:t>Private dataset</a:t>
            </a:r>
            <a:r>
              <a:rPr lang="zh-CN" altLang="en-US" sz="2800" spc="100" dirty="0">
                <a:solidFill>
                  <a:schemeClr val="tx1"/>
                </a:solidFill>
                <a:uFillTx/>
                <a:latin typeface="+mn-ea"/>
                <a:cs typeface="+mn-ea"/>
                <a:sym typeface="+mn-ea"/>
              </a:rPr>
              <a:t>：</a:t>
            </a:r>
            <a:endParaRPr lang="en-US" altLang="zh-CN" sz="2800" spc="100" dirty="0">
              <a:solidFill>
                <a:schemeClr val="tx1"/>
              </a:solidFill>
              <a:uFillTx/>
              <a:latin typeface="+mn-ea"/>
              <a:cs typeface="+mn-ea"/>
              <a:sym typeface="+mn-ea"/>
            </a:endParaRPr>
          </a:p>
          <a:p>
            <a:pPr indent="457200" fontAlgn="auto">
              <a:lnSpc>
                <a:spcPct val="200000"/>
              </a:lnSpc>
              <a:spcBef>
                <a:spcPts val="600"/>
              </a:spcBef>
              <a:buFont typeface="Arial" panose="020B0604020202020204" pitchFamily="34" charset="0"/>
              <a:buNone/>
            </a:pPr>
            <a:r>
              <a:rPr lang="en-US" altLang="zh-CN" sz="2800" spc="100" dirty="0">
                <a:solidFill>
                  <a:schemeClr val="tx1"/>
                </a:solidFill>
                <a:uFillTx/>
                <a:latin typeface="+mn-ea"/>
                <a:cs typeface="+mn-ea"/>
                <a:sym typeface="+mn-ea"/>
              </a:rPr>
              <a:t>Q:</a:t>
            </a:r>
            <a:r>
              <a:rPr lang="zh-CN" altLang="en-US" sz="2800" spc="100" dirty="0">
                <a:solidFill>
                  <a:schemeClr val="tx1"/>
                </a:solidFill>
                <a:uFillTx/>
                <a:latin typeface="+mn-ea"/>
                <a:cs typeface="+mn-ea"/>
                <a:sym typeface="+mn-ea"/>
              </a:rPr>
              <a:t>《红楼梦》的作者是谁？</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TODOs-Dataset</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850265" y="1052195"/>
            <a:ext cx="10920095" cy="542036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sz="2800" spc="100" dirty="0">
                <a:latin typeface="+mn-ea"/>
                <a:cs typeface="+mn-ea"/>
                <a:sym typeface="+mn-ea"/>
              </a:rPr>
              <a:t>Simple </a:t>
            </a:r>
            <a:r>
              <a:rPr lang="en-US" altLang="zh-CN" sz="2800" spc="100" dirty="0">
                <a:latin typeface="+mn-ea"/>
                <a:cs typeface="+mn-ea"/>
                <a:sym typeface="+mn-ea"/>
              </a:rPr>
              <a:t>baseline</a:t>
            </a:r>
            <a:r>
              <a:rPr lang="en-US" sz="2800" spc="100" dirty="0">
                <a:latin typeface="+mn-ea"/>
                <a:cs typeface="+mn-ea"/>
                <a:sym typeface="+mn-ea"/>
              </a:rPr>
              <a:t>:</a:t>
            </a:r>
          </a:p>
          <a:p>
            <a:pPr indent="457200" fontAlgn="auto">
              <a:lnSpc>
                <a:spcPct val="150000"/>
              </a:lnSpc>
              <a:spcBef>
                <a:spcPts val="600"/>
              </a:spcBef>
              <a:buFont typeface="Arial" panose="020B0604020202020204" pitchFamily="34" charset="0"/>
              <a:buNone/>
            </a:pPr>
            <a:r>
              <a:rPr lang="en-US" sz="2800" spc="100" dirty="0">
                <a:latin typeface="+mn-ea"/>
                <a:cs typeface="+mn-ea"/>
                <a:sym typeface="+mn-ea"/>
              </a:rPr>
              <a:t>Q:20+30=? A:50</a:t>
            </a:r>
          </a:p>
          <a:p>
            <a:pPr indent="457200" fontAlgn="auto">
              <a:lnSpc>
                <a:spcPct val="200000"/>
              </a:lnSpc>
              <a:spcBef>
                <a:spcPts val="600"/>
              </a:spcBef>
              <a:buFont typeface="Arial" panose="020B0604020202020204" pitchFamily="34" charset="0"/>
              <a:buNone/>
            </a:pPr>
            <a:endParaRPr lang="zh-CN" altLang="en-US" sz="2800" b="1" spc="100" dirty="0">
              <a:latin typeface="+mn-ea"/>
              <a:cs typeface="+mn-ea"/>
              <a:sym typeface="+mn-ea"/>
            </a:endParaRPr>
          </a:p>
        </p:txBody>
      </p:sp>
      <p:pic>
        <p:nvPicPr>
          <p:cNvPr id="15" name="图片 14"/>
          <p:cNvPicPr>
            <a:picLocks noChangeAspect="1"/>
          </p:cNvPicPr>
          <p:nvPr/>
        </p:nvPicPr>
        <p:blipFill>
          <a:blip r:embed="rId3"/>
          <a:stretch>
            <a:fillRect/>
          </a:stretch>
        </p:blipFill>
        <p:spPr>
          <a:xfrm>
            <a:off x="596265" y="2760980"/>
            <a:ext cx="8643620" cy="2418080"/>
          </a:xfrm>
          <a:prstGeom prst="rect">
            <a:avLst/>
          </a:prstGeom>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TODOs-Dataset</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229235" y="1012190"/>
            <a:ext cx="12211685" cy="542036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altLang="zh-CN" sz="2800" spc="100" dirty="0">
                <a:latin typeface="+mn-ea"/>
                <a:cs typeface="+mn-ea"/>
                <a:sym typeface="+mn-ea"/>
              </a:rPr>
              <a:t>Medium</a:t>
            </a:r>
            <a:r>
              <a:rPr lang="en-US" sz="2800" spc="100" dirty="0">
                <a:latin typeface="+mn-ea"/>
                <a:cs typeface="+mn-ea"/>
                <a:sym typeface="+mn-ea"/>
              </a:rPr>
              <a:t> </a:t>
            </a:r>
            <a:r>
              <a:rPr lang="en-US" altLang="zh-CN" sz="2800" spc="100" dirty="0">
                <a:latin typeface="+mn-ea"/>
                <a:cs typeface="+mn-ea"/>
                <a:sym typeface="+mn-ea"/>
              </a:rPr>
              <a:t>baseline</a:t>
            </a:r>
            <a:r>
              <a:rPr lang="en-US" sz="2800" spc="100" dirty="0">
                <a:latin typeface="+mn-ea"/>
                <a:cs typeface="+mn-ea"/>
                <a:sym typeface="+mn-ea"/>
              </a:rPr>
              <a:t>:</a:t>
            </a:r>
          </a:p>
          <a:p>
            <a:pPr indent="457200" fontAlgn="auto">
              <a:lnSpc>
                <a:spcPct val="150000"/>
              </a:lnSpc>
              <a:spcBef>
                <a:spcPts val="600"/>
              </a:spcBef>
              <a:buFont typeface="Arial" panose="020B0604020202020204" pitchFamily="34" charset="0"/>
              <a:buNone/>
            </a:pPr>
            <a:r>
              <a:rPr lang="en-US" sz="2800" spc="100" dirty="0">
                <a:latin typeface="+mn-ea"/>
                <a:cs typeface="+mn-ea"/>
                <a:sym typeface="+mn-ea"/>
              </a:rPr>
              <a:t>Q:</a:t>
            </a:r>
            <a:r>
              <a:rPr lang="zh-CN" altLang="en-US" sz="2800" spc="100" dirty="0">
                <a:latin typeface="+mn-ea"/>
                <a:cs typeface="+mn-ea"/>
                <a:sym typeface="+mn-ea"/>
              </a:rPr>
              <a:t>《泰坦尼克号》的导演是谁？</a:t>
            </a:r>
            <a:r>
              <a:rPr lang="en-US" altLang="zh-CN" sz="2800" spc="100" dirty="0">
                <a:latin typeface="+mn-ea"/>
                <a:cs typeface="+mn-ea"/>
                <a:sym typeface="+mn-ea"/>
              </a:rPr>
              <a:t>  A:</a:t>
            </a:r>
            <a:r>
              <a:rPr lang="zh-CN" altLang="en-US" sz="2800" spc="100" dirty="0">
                <a:latin typeface="+mn-ea"/>
                <a:cs typeface="+mn-ea"/>
                <a:sym typeface="+mn-ea"/>
              </a:rPr>
              <a:t>詹姆斯</a:t>
            </a:r>
            <a:r>
              <a:rPr lang="en-US" altLang="zh-CN" sz="2800" spc="100" dirty="0">
                <a:latin typeface="+mn-ea"/>
                <a:cs typeface="+mn-ea"/>
                <a:sym typeface="+mn-ea"/>
              </a:rPr>
              <a:t>·</a:t>
            </a:r>
            <a:r>
              <a:rPr lang="zh-CN" altLang="en-US" sz="2800" spc="100" dirty="0">
                <a:latin typeface="+mn-ea"/>
                <a:cs typeface="+mn-ea"/>
                <a:sym typeface="+mn-ea"/>
              </a:rPr>
              <a:t>卡梅隆</a:t>
            </a:r>
          </a:p>
          <a:p>
            <a:pPr indent="457200" fontAlgn="auto">
              <a:lnSpc>
                <a:spcPct val="150000"/>
              </a:lnSpc>
              <a:spcBef>
                <a:spcPts val="600"/>
              </a:spcBef>
              <a:buFont typeface="Arial" panose="020B0604020202020204" pitchFamily="34" charset="0"/>
              <a:buNone/>
            </a:pPr>
            <a:r>
              <a:rPr lang="en-US" altLang="zh-CN" sz="2800" spc="100" dirty="0">
                <a:latin typeface="+mn-ea"/>
                <a:cs typeface="+mn-ea"/>
                <a:sym typeface="+mn-ea"/>
              </a:rPr>
              <a:t>Q</a:t>
            </a:r>
            <a:r>
              <a:rPr lang="zh-CN" altLang="en-US" sz="2800" spc="100" dirty="0">
                <a:latin typeface="+mn-ea"/>
                <a:cs typeface="+mn-ea"/>
                <a:sym typeface="+mn-ea"/>
              </a:rPr>
              <a:t>：阿司匹林的保质期是多少个月？A:24个月</a:t>
            </a:r>
            <a:endParaRPr lang="zh-CN" altLang="en-US" sz="2800" b="1" spc="100" dirty="0">
              <a:latin typeface="+mn-ea"/>
              <a:cs typeface="+mn-ea"/>
              <a:sym typeface="+mn-ea"/>
            </a:endParaRPr>
          </a:p>
          <a:p>
            <a:pPr indent="457200" fontAlgn="auto">
              <a:lnSpc>
                <a:spcPct val="200000"/>
              </a:lnSpc>
              <a:spcBef>
                <a:spcPts val="600"/>
              </a:spcBef>
              <a:buFont typeface="Arial" panose="020B0604020202020204" pitchFamily="34" charset="0"/>
              <a:buNone/>
            </a:pPr>
            <a:endParaRPr lang="zh-CN" altLang="en-US" sz="2800" b="1" spc="100" dirty="0">
              <a:latin typeface="+mn-ea"/>
              <a:cs typeface="+mn-ea"/>
              <a:sym typeface="+mn-ea"/>
            </a:endParaRPr>
          </a:p>
        </p:txBody>
      </p:sp>
      <p:pic>
        <p:nvPicPr>
          <p:cNvPr id="2" name="图片 1"/>
          <p:cNvPicPr>
            <a:picLocks noChangeAspect="1"/>
          </p:cNvPicPr>
          <p:nvPr/>
        </p:nvPicPr>
        <p:blipFill>
          <a:blip r:embed="rId3"/>
          <a:stretch>
            <a:fillRect/>
          </a:stretch>
        </p:blipFill>
        <p:spPr>
          <a:xfrm>
            <a:off x="478155" y="3322320"/>
            <a:ext cx="7695565" cy="2750185"/>
          </a:xfrm>
          <a:prstGeom prst="rect">
            <a:avLst/>
          </a:prstGeom>
        </p:spPr>
      </p:pic>
      <p:pic>
        <p:nvPicPr>
          <p:cNvPr id="3" name="图片 2"/>
          <p:cNvPicPr>
            <a:picLocks noChangeAspect="1"/>
          </p:cNvPicPr>
          <p:nvPr/>
        </p:nvPicPr>
        <p:blipFill>
          <a:blip r:embed="rId4"/>
          <a:stretch>
            <a:fillRect/>
          </a:stretch>
        </p:blipFill>
        <p:spPr>
          <a:xfrm>
            <a:off x="8380095" y="2710815"/>
            <a:ext cx="3740150" cy="2195830"/>
          </a:xfrm>
          <a:prstGeom prst="rect">
            <a:avLst/>
          </a:prstGeom>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TODOs-Dataset</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94615" y="932180"/>
            <a:ext cx="12143105" cy="1853565"/>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altLang="zh-CN" sz="2800" spc="100" dirty="0">
                <a:latin typeface="+mn-ea"/>
                <a:cs typeface="+mn-ea"/>
                <a:sym typeface="+mn-ea"/>
              </a:rPr>
              <a:t>Strong baseline:</a:t>
            </a:r>
          </a:p>
          <a:p>
            <a:pPr indent="457200" fontAlgn="auto">
              <a:lnSpc>
                <a:spcPct val="150000"/>
              </a:lnSpc>
              <a:spcBef>
                <a:spcPts val="600"/>
              </a:spcBef>
              <a:buFont typeface="Arial" panose="020B0604020202020204" pitchFamily="34" charset="0"/>
              <a:buNone/>
            </a:pPr>
            <a:r>
              <a:rPr lang="en-US" sz="2800" spc="100" dirty="0">
                <a:latin typeface="+mn-ea"/>
                <a:cs typeface="+mn-ea"/>
                <a:sym typeface="+mn-ea"/>
              </a:rPr>
              <a:t>Q:</a:t>
            </a:r>
            <a:r>
              <a:rPr lang="zh-CN" altLang="en-US" sz="2800" spc="100" dirty="0">
                <a:latin typeface="+mn-ea"/>
                <a:cs typeface="+mn-ea"/>
                <a:sym typeface="+mn-ea"/>
              </a:rPr>
              <a:t>《红楼梦》的作者和《西游记》的作者生活在同一朝代吗？</a:t>
            </a:r>
            <a:r>
              <a:rPr lang="en-US" altLang="zh-CN" sz="2800" spc="100" dirty="0">
                <a:latin typeface="+mn-ea"/>
                <a:cs typeface="+mn-ea"/>
                <a:sym typeface="+mn-ea"/>
              </a:rPr>
              <a:t>A:</a:t>
            </a:r>
            <a:r>
              <a:rPr lang="zh-CN" sz="2800" spc="100" dirty="0">
                <a:latin typeface="+mn-ea"/>
                <a:cs typeface="+mn-ea"/>
                <a:sym typeface="+mn-ea"/>
              </a:rPr>
              <a:t>不是</a:t>
            </a:r>
          </a:p>
        </p:txBody>
      </p:sp>
      <p:pic>
        <p:nvPicPr>
          <p:cNvPr id="3" name="图片 3"/>
          <p:cNvPicPr>
            <a:picLocks noChangeAspect="1"/>
          </p:cNvPicPr>
          <p:nvPr/>
        </p:nvPicPr>
        <p:blipFill>
          <a:blip r:embed="rId3"/>
          <a:stretch>
            <a:fillRect/>
          </a:stretch>
        </p:blipFill>
        <p:spPr>
          <a:xfrm>
            <a:off x="965200" y="2478405"/>
            <a:ext cx="9364345" cy="3693795"/>
          </a:xfrm>
          <a:prstGeom prst="rect">
            <a:avLst/>
          </a:prstGeom>
          <a:noFill/>
          <a:ln>
            <a:noFill/>
          </a:ln>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1967686" cy="857460"/>
            <a:chOff x="5588007" y="1590635"/>
            <a:chExt cx="1967686" cy="857460"/>
          </a:xfrm>
        </p:grpSpPr>
        <p:sp>
          <p:nvSpPr>
            <p:cNvPr id="19" name="文本框 18"/>
            <p:cNvSpPr txBox="1"/>
            <p:nvPr/>
          </p:nvSpPr>
          <p:spPr>
            <a:xfrm>
              <a:off x="6549853" y="1696200"/>
              <a:ext cx="1005840" cy="645160"/>
            </a:xfrm>
            <a:prstGeom prst="rect">
              <a:avLst/>
            </a:prstGeom>
            <a:noFill/>
          </p:spPr>
          <p:txBody>
            <a:bodyPr wrap="none">
              <a:spAutoFit/>
            </a:bodyPr>
            <a:lstStyle/>
            <a:p>
              <a:pPr algn="l" eaLnBrk="1" fontAlgn="auto" hangingPunct="1">
                <a:spcBef>
                  <a:spcPts val="0"/>
                </a:spcBef>
                <a:spcAft>
                  <a:spcPts val="0"/>
                </a:spcAft>
                <a:defRPr/>
              </a:pPr>
              <a:r>
                <a:rPr lang="en-US" altLang="zh-CN" sz="3600" b="1" dirty="0">
                  <a:sym typeface="+mn-lt"/>
                </a:rPr>
                <a:t>Dify</a:t>
              </a: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4</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5572581" cy="857460"/>
            <a:chOff x="5588007" y="1590635"/>
            <a:chExt cx="5572581" cy="857460"/>
          </a:xfrm>
        </p:grpSpPr>
        <p:sp>
          <p:nvSpPr>
            <p:cNvPr id="19" name="文本框 18"/>
            <p:cNvSpPr txBox="1"/>
            <p:nvPr/>
          </p:nvSpPr>
          <p:spPr>
            <a:xfrm>
              <a:off x="6549853" y="1696200"/>
              <a:ext cx="4610735" cy="645160"/>
            </a:xfrm>
            <a:prstGeom prst="rect">
              <a:avLst/>
            </a:prstGeom>
            <a:noFill/>
          </p:spPr>
          <p:txBody>
            <a:bodyPr wrap="none">
              <a:spAutoFit/>
            </a:bodyPr>
            <a:lstStyle/>
            <a:p>
              <a:pPr algn="l" eaLnBrk="1" fontAlgn="auto" hangingPunct="1">
                <a:spcBef>
                  <a:spcPts val="0"/>
                </a:spcBef>
                <a:spcAft>
                  <a:spcPts val="0"/>
                </a:spcAft>
                <a:defRPr/>
              </a:pPr>
              <a:r>
                <a:rPr lang="en-US" altLang="zh-CN" sz="3600" b="1" dirty="0">
                  <a:latin typeface="Times New Roman" panose="02020603050405020304" charset="0"/>
                  <a:cs typeface="Times New Roman" panose="02020603050405020304" charset="0"/>
                  <a:sym typeface="+mn-lt"/>
                </a:rPr>
                <a:t>OVERVIEW OF RAG</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1</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Dify</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459105" y="946785"/>
            <a:ext cx="11101070" cy="4808220"/>
          </a:xfrm>
          <a:prstGeom prst="rect">
            <a:avLst/>
          </a:prstGeom>
          <a:noFill/>
        </p:spPr>
        <p:txBody>
          <a:bodyPr wrap="square" rtlCol="0" anchor="t">
            <a:noAutofit/>
          </a:bodyPr>
          <a:lstStyle/>
          <a:p>
            <a:pPr indent="457200" algn="l" fontAlgn="auto">
              <a:lnSpc>
                <a:spcPct val="150000"/>
              </a:lnSpc>
              <a:spcBef>
                <a:spcPts val="600"/>
              </a:spcBef>
              <a:buClrTx/>
              <a:buSzTx/>
              <a:buFont typeface="Arial" panose="020B0604020202020204" pitchFamily="34" charset="0"/>
              <a:buNone/>
            </a:pPr>
            <a:r>
              <a:rPr lang="en-US" sz="2400" spc="100" dirty="0">
                <a:latin typeface="+mn-ea"/>
                <a:cs typeface="+mn-ea"/>
                <a:sym typeface="+mn-ea"/>
              </a:rPr>
              <a:t>Dify 是一个开源的 AI 应用开发平台</a:t>
            </a:r>
            <a:r>
              <a:rPr lang="zh-CN" altLang="en-US" sz="2400" spc="100" dirty="0">
                <a:latin typeface="+mn-ea"/>
                <a:cs typeface="+mn-ea"/>
                <a:sym typeface="+mn-ea"/>
              </a:rPr>
              <a:t>，</a:t>
            </a:r>
            <a:r>
              <a:rPr lang="en-US" sz="2400" spc="100" dirty="0">
                <a:latin typeface="+mn-ea"/>
                <a:cs typeface="+mn-ea"/>
                <a:sym typeface="+mn-ea"/>
              </a:rPr>
              <a:t>无需编程基础</a:t>
            </a:r>
            <a:r>
              <a:rPr lang="zh-CN" altLang="en-US" sz="2400" spc="100" dirty="0">
                <a:latin typeface="+mn-ea"/>
                <a:cs typeface="+mn-ea"/>
                <a:sym typeface="+mn-ea"/>
              </a:rPr>
              <a:t>，</a:t>
            </a:r>
            <a:r>
              <a:rPr lang="en-US" sz="2400" spc="100" dirty="0">
                <a:latin typeface="+mn-ea"/>
                <a:cs typeface="+mn-ea"/>
                <a:sym typeface="+mn-ea"/>
              </a:rPr>
              <a:t>通过简单的可视化配置</a:t>
            </a:r>
            <a:r>
              <a:rPr lang="zh-CN" altLang="en-US" sz="2400" spc="100" dirty="0">
                <a:latin typeface="+mn-ea"/>
                <a:cs typeface="+mn-ea"/>
                <a:sym typeface="+mn-ea"/>
              </a:rPr>
              <a:t>，</a:t>
            </a:r>
            <a:r>
              <a:rPr lang="en-US" sz="2400" spc="100" dirty="0">
                <a:latin typeface="+mn-ea"/>
                <a:cs typeface="+mn-ea"/>
                <a:sym typeface="+mn-ea"/>
              </a:rPr>
              <a:t>就能搭建专属的 AI 助手。</a:t>
            </a:r>
          </a:p>
        </p:txBody>
      </p:sp>
      <p:pic>
        <p:nvPicPr>
          <p:cNvPr id="7" name="图片 6"/>
          <p:cNvPicPr>
            <a:picLocks noChangeAspect="1"/>
          </p:cNvPicPr>
          <p:nvPr/>
        </p:nvPicPr>
        <p:blipFill>
          <a:blip r:embed="rId3"/>
          <a:stretch>
            <a:fillRect/>
          </a:stretch>
        </p:blipFill>
        <p:spPr>
          <a:xfrm>
            <a:off x="1898015" y="2138045"/>
            <a:ext cx="8686165" cy="4719955"/>
          </a:xfrm>
          <a:prstGeom prst="rect">
            <a:avLst/>
          </a:prstGeom>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Dify</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459105" y="946785"/>
            <a:ext cx="1110107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endParaRPr lang="zh-CN" altLang="en-US" sz="2400" b="1" spc="100" dirty="0">
              <a:latin typeface="+mn-ea"/>
              <a:cs typeface="+mn-ea"/>
              <a:sym typeface="+mn-ea"/>
            </a:endParaRPr>
          </a:p>
        </p:txBody>
      </p:sp>
      <p:sp>
        <p:nvSpPr>
          <p:cNvPr id="2" name="文本框 1"/>
          <p:cNvSpPr txBox="1"/>
          <p:nvPr/>
        </p:nvSpPr>
        <p:spPr>
          <a:xfrm>
            <a:off x="586105" y="1073785"/>
            <a:ext cx="11101070" cy="4808220"/>
          </a:xfrm>
          <a:prstGeom prst="rect">
            <a:avLst/>
          </a:prstGeom>
          <a:noFill/>
        </p:spPr>
        <p:txBody>
          <a:bodyPr wrap="square" rtlCol="0" anchor="t">
            <a:noAutofit/>
          </a:bodyPr>
          <a:lstStyle/>
          <a:p>
            <a:pPr indent="457200" algn="l" fontAlgn="auto">
              <a:lnSpc>
                <a:spcPct val="150000"/>
              </a:lnSpc>
              <a:spcBef>
                <a:spcPts val="600"/>
              </a:spcBef>
              <a:buClrTx/>
              <a:buSzTx/>
              <a:buFont typeface="Arial" panose="020B0604020202020204" pitchFamily="34" charset="0"/>
              <a:buNone/>
            </a:pPr>
            <a:r>
              <a:rPr lang="en-US" sz="2800" spc="100" dirty="0">
                <a:solidFill>
                  <a:schemeClr val="tx1"/>
                </a:solidFill>
                <a:latin typeface="+mn-ea"/>
                <a:cs typeface="+mn-ea"/>
                <a:sym typeface="+mn-ea"/>
              </a:rPr>
              <a:t>Dify + Ollama + SearXNG + </a:t>
            </a:r>
            <a:r>
              <a:rPr lang="zh-CN" altLang="en-US" sz="2800" spc="100" dirty="0">
                <a:solidFill>
                  <a:schemeClr val="tx1"/>
                </a:solidFill>
                <a:latin typeface="+mn-ea"/>
                <a:cs typeface="+mn-ea"/>
                <a:sym typeface="+mn-ea"/>
              </a:rPr>
              <a:t>本地知识库</a:t>
            </a:r>
            <a:endParaRPr lang="en-US" sz="2800" spc="100" dirty="0">
              <a:solidFill>
                <a:schemeClr val="tx1"/>
              </a:solidFill>
              <a:latin typeface="+mn-ea"/>
              <a:cs typeface="+mn-ea"/>
              <a:sym typeface="+mn-ea"/>
            </a:endParaRPr>
          </a:p>
          <a:p>
            <a:pPr indent="457200" algn="l" fontAlgn="auto">
              <a:lnSpc>
                <a:spcPct val="150000"/>
              </a:lnSpc>
              <a:spcBef>
                <a:spcPts val="600"/>
              </a:spcBef>
              <a:buClrTx/>
              <a:buSzTx/>
              <a:buFont typeface="Arial" panose="020B0604020202020204" pitchFamily="34" charset="0"/>
              <a:buNone/>
            </a:pPr>
            <a:r>
              <a:rPr lang="en-US" sz="2800" spc="100" dirty="0">
                <a:solidFill>
                  <a:schemeClr val="tx1"/>
                </a:solidFill>
                <a:latin typeface="+mn-ea"/>
                <a:cs typeface="+mn-ea"/>
                <a:sym typeface="+mn-ea"/>
              </a:rPr>
              <a:t>Dify</a:t>
            </a:r>
            <a:r>
              <a:rPr lang="zh-CN" altLang="en-US" sz="2800" spc="100" dirty="0">
                <a:solidFill>
                  <a:schemeClr val="tx1"/>
                </a:solidFill>
                <a:latin typeface="+mn-ea"/>
                <a:cs typeface="+mn-ea"/>
                <a:sym typeface="+mn-ea"/>
              </a:rPr>
              <a:t>：内置了</a:t>
            </a:r>
            <a:r>
              <a:rPr lang="en-US" altLang="zh-CN" sz="2800" spc="100" dirty="0">
                <a:solidFill>
                  <a:schemeClr val="tx1"/>
                </a:solidFill>
                <a:latin typeface="+mn-ea"/>
                <a:cs typeface="+mn-ea"/>
                <a:sym typeface="+mn-ea"/>
              </a:rPr>
              <a:t>RAG</a:t>
            </a:r>
            <a:r>
              <a:rPr lang="zh-CN" altLang="en-US" sz="2800" spc="100" dirty="0">
                <a:solidFill>
                  <a:schemeClr val="tx1"/>
                </a:solidFill>
                <a:latin typeface="+mn-ea"/>
                <a:cs typeface="+mn-ea"/>
                <a:sym typeface="+mn-ea"/>
              </a:rPr>
              <a:t>和</a:t>
            </a:r>
            <a:r>
              <a:rPr lang="en-US" altLang="zh-CN" sz="2800" spc="100" dirty="0">
                <a:solidFill>
                  <a:schemeClr val="tx1"/>
                </a:solidFill>
                <a:latin typeface="+mn-ea"/>
                <a:cs typeface="+mn-ea"/>
                <a:sym typeface="+mn-ea"/>
              </a:rPr>
              <a:t>Agent</a:t>
            </a:r>
            <a:r>
              <a:rPr lang="zh-CN" altLang="en-US" sz="2800" spc="100" dirty="0">
                <a:solidFill>
                  <a:schemeClr val="tx1"/>
                </a:solidFill>
                <a:latin typeface="+mn-ea"/>
                <a:cs typeface="+mn-ea"/>
                <a:sym typeface="+mn-ea"/>
              </a:rPr>
              <a:t>框架，使用</a:t>
            </a:r>
            <a:r>
              <a:rPr lang="en-US" altLang="zh-CN" sz="2800" spc="100" dirty="0">
                <a:solidFill>
                  <a:schemeClr val="tx1"/>
                </a:solidFill>
                <a:latin typeface="+mn-ea"/>
                <a:cs typeface="+mn-ea"/>
                <a:sym typeface="+mn-ea"/>
              </a:rPr>
              <a:t>Docker</a:t>
            </a:r>
            <a:r>
              <a:rPr lang="zh-CN" altLang="en-US" sz="2800" spc="100" dirty="0">
                <a:solidFill>
                  <a:schemeClr val="tx1"/>
                </a:solidFill>
                <a:latin typeface="+mn-ea"/>
                <a:cs typeface="+mn-ea"/>
                <a:sym typeface="+mn-ea"/>
              </a:rPr>
              <a:t>进行部署</a:t>
            </a:r>
          </a:p>
          <a:p>
            <a:pPr indent="457200" algn="l" fontAlgn="auto">
              <a:lnSpc>
                <a:spcPct val="150000"/>
              </a:lnSpc>
              <a:spcBef>
                <a:spcPts val="600"/>
              </a:spcBef>
              <a:buClrTx/>
              <a:buSzTx/>
              <a:buFont typeface="Arial" panose="020B0604020202020204" pitchFamily="34" charset="0"/>
              <a:buNone/>
            </a:pPr>
            <a:r>
              <a:rPr lang="en-US" altLang="zh-CN" sz="2800" spc="100" dirty="0">
                <a:solidFill>
                  <a:schemeClr val="tx1"/>
                </a:solidFill>
                <a:latin typeface="+mn-ea"/>
                <a:cs typeface="+mn-ea"/>
                <a:sym typeface="+mn-ea"/>
              </a:rPr>
              <a:t>Ollama</a:t>
            </a:r>
            <a:r>
              <a:rPr lang="zh-CN" altLang="en-US" sz="2800" spc="100" dirty="0">
                <a:solidFill>
                  <a:schemeClr val="tx1"/>
                </a:solidFill>
                <a:latin typeface="+mn-ea"/>
                <a:cs typeface="+mn-ea"/>
                <a:sym typeface="+mn-ea"/>
              </a:rPr>
              <a:t>：下载本地大模型，可以集成到</a:t>
            </a:r>
            <a:r>
              <a:rPr lang="en-US" sz="2800" spc="100" dirty="0">
                <a:latin typeface="+mn-ea"/>
                <a:cs typeface="+mn-ea"/>
                <a:sym typeface="+mn-ea"/>
              </a:rPr>
              <a:t>Dify</a:t>
            </a:r>
          </a:p>
          <a:p>
            <a:pPr indent="457200" algn="l" fontAlgn="auto">
              <a:lnSpc>
                <a:spcPct val="150000"/>
              </a:lnSpc>
              <a:spcBef>
                <a:spcPts val="600"/>
              </a:spcBef>
              <a:buClrTx/>
              <a:buSzTx/>
              <a:buFont typeface="Arial" panose="020B0604020202020204" pitchFamily="34" charset="0"/>
              <a:buNone/>
            </a:pPr>
            <a:r>
              <a:rPr lang="en-US" sz="2800" spc="100" dirty="0">
                <a:latin typeface="+mn-ea"/>
                <a:cs typeface="+mn-ea"/>
                <a:sym typeface="+mn-ea"/>
              </a:rPr>
              <a:t>SearXNG</a:t>
            </a:r>
            <a:r>
              <a:rPr lang="zh-CN" altLang="en-US" sz="2800" spc="100" dirty="0">
                <a:latin typeface="+mn-ea"/>
                <a:cs typeface="+mn-ea"/>
                <a:sym typeface="+mn-ea"/>
              </a:rPr>
              <a:t>：实现联网搜索，可以集成到</a:t>
            </a:r>
            <a:r>
              <a:rPr lang="en-US" sz="2800" spc="100" dirty="0">
                <a:latin typeface="+mn-ea"/>
                <a:cs typeface="+mn-ea"/>
                <a:sym typeface="+mn-ea"/>
              </a:rPr>
              <a:t>Dify</a:t>
            </a:r>
          </a:p>
          <a:p>
            <a:pPr indent="457200" algn="l" fontAlgn="auto">
              <a:lnSpc>
                <a:spcPct val="150000"/>
              </a:lnSpc>
              <a:spcBef>
                <a:spcPts val="600"/>
              </a:spcBef>
              <a:buClrTx/>
              <a:buSzTx/>
              <a:buFont typeface="Arial" panose="020B0604020202020204" pitchFamily="34" charset="0"/>
              <a:buNone/>
            </a:pPr>
            <a:r>
              <a:rPr lang="zh-CN" altLang="en-US" sz="2800" spc="100" dirty="0">
                <a:solidFill>
                  <a:schemeClr val="tx1"/>
                </a:solidFill>
                <a:latin typeface="+mn-ea"/>
                <a:cs typeface="+mn-ea"/>
                <a:sym typeface="+mn-ea"/>
              </a:rPr>
              <a:t>本地知识库：</a:t>
            </a:r>
            <a:r>
              <a:rPr lang="zh-CN" altLang="en-US" sz="2800" spc="100" dirty="0">
                <a:latin typeface="+mn-ea"/>
                <a:cs typeface="+mn-ea"/>
                <a:sym typeface="+mn-ea"/>
              </a:rPr>
              <a:t>补充特定的</a:t>
            </a:r>
            <a:r>
              <a:rPr lang="zh-CN" altLang="en-US" sz="2800" spc="100" dirty="0">
                <a:solidFill>
                  <a:schemeClr val="tx1"/>
                </a:solidFill>
                <a:latin typeface="+mn-ea"/>
                <a:cs typeface="+mn-ea"/>
                <a:sym typeface="+mn-ea"/>
              </a:rPr>
              <a:t>医疗领域知识，可以集成到</a:t>
            </a:r>
            <a:r>
              <a:rPr lang="en-US" altLang="zh-CN" sz="2800" spc="100" dirty="0">
                <a:solidFill>
                  <a:schemeClr val="tx1"/>
                </a:solidFill>
                <a:latin typeface="+mn-ea"/>
                <a:cs typeface="+mn-ea"/>
                <a:sym typeface="+mn-ea"/>
              </a:rPr>
              <a:t>Dify</a:t>
            </a:r>
          </a:p>
        </p:txBody>
      </p:sp>
      <p:pic>
        <p:nvPicPr>
          <p:cNvPr id="3" name="图片 1"/>
          <p:cNvPicPr>
            <a:picLocks noChangeAspect="1"/>
          </p:cNvPicPr>
          <p:nvPr/>
        </p:nvPicPr>
        <p:blipFill>
          <a:blip r:embed="rId3"/>
          <a:stretch>
            <a:fillRect/>
          </a:stretch>
        </p:blipFill>
        <p:spPr>
          <a:xfrm>
            <a:off x="459105" y="4814570"/>
            <a:ext cx="10229215" cy="1504315"/>
          </a:xfrm>
          <a:prstGeom prst="rect">
            <a:avLst/>
          </a:prstGeom>
          <a:noFill/>
          <a:ln>
            <a:noFill/>
          </a:ln>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Dify</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459105" y="946785"/>
            <a:ext cx="11101070" cy="4808220"/>
          </a:xfrm>
          <a:prstGeom prst="rect">
            <a:avLst/>
          </a:prstGeom>
          <a:noFill/>
        </p:spPr>
        <p:txBody>
          <a:bodyPr wrap="square" rtlCol="0" anchor="t">
            <a:noAutofit/>
          </a:bodyPr>
          <a:lstStyle/>
          <a:p>
            <a:pPr indent="457200" algn="l" fontAlgn="auto">
              <a:lnSpc>
                <a:spcPct val="150000"/>
              </a:lnSpc>
              <a:spcBef>
                <a:spcPts val="600"/>
              </a:spcBef>
              <a:buClrTx/>
              <a:buSzTx/>
              <a:buFont typeface="Arial" panose="020B0604020202020204" pitchFamily="34" charset="0"/>
              <a:buNone/>
            </a:pPr>
            <a:endParaRPr lang="en-US" sz="2400" spc="100" dirty="0">
              <a:latin typeface="+mn-ea"/>
              <a:cs typeface="+mn-ea"/>
              <a:sym typeface="+mn-ea"/>
            </a:endParaRPr>
          </a:p>
        </p:txBody>
      </p:sp>
      <p:pic>
        <p:nvPicPr>
          <p:cNvPr id="2" name="图片 1"/>
          <p:cNvPicPr>
            <a:picLocks noChangeAspect="1"/>
          </p:cNvPicPr>
          <p:nvPr/>
        </p:nvPicPr>
        <p:blipFill>
          <a:blip r:embed="rId3"/>
          <a:stretch>
            <a:fillRect/>
          </a:stretch>
        </p:blipFill>
        <p:spPr>
          <a:xfrm>
            <a:off x="954405" y="946785"/>
            <a:ext cx="9873615" cy="5483860"/>
          </a:xfrm>
          <a:prstGeom prst="rect">
            <a:avLst/>
          </a:prstGeom>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6173926" cy="857460"/>
            <a:chOff x="5588007" y="1590635"/>
            <a:chExt cx="6173926" cy="857460"/>
          </a:xfrm>
        </p:grpSpPr>
        <p:sp>
          <p:nvSpPr>
            <p:cNvPr id="19" name="文本框 18"/>
            <p:cNvSpPr txBox="1"/>
            <p:nvPr/>
          </p:nvSpPr>
          <p:spPr>
            <a:xfrm>
              <a:off x="6549853" y="1696200"/>
              <a:ext cx="5212080" cy="645160"/>
            </a:xfrm>
            <a:prstGeom prst="rect">
              <a:avLst/>
            </a:prstGeom>
            <a:noFill/>
          </p:spPr>
          <p:txBody>
            <a:bodyPr wrap="none">
              <a:spAutoFit/>
            </a:bodyPr>
            <a:lstStyle/>
            <a:p>
              <a:pPr algn="l" eaLnBrk="1" fontAlgn="auto" hangingPunct="1">
                <a:spcBef>
                  <a:spcPts val="0"/>
                </a:spcBef>
                <a:spcAft>
                  <a:spcPts val="0"/>
                </a:spcAft>
                <a:defRPr/>
              </a:pPr>
              <a:r>
                <a:rPr lang="en-US" altLang="zh-CN" sz="3600" b="1" dirty="0">
                  <a:latin typeface="Times New Roman" panose="02020603050405020304" charset="0"/>
                  <a:cs typeface="Times New Roman" panose="02020603050405020304" charset="0"/>
                  <a:sym typeface="+mn-lt"/>
                </a:rPr>
                <a:t>Submission and Gradings</a:t>
              </a:r>
              <a:endParaRPr lang="en-US" altLang="zh-CN"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5</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Submission and Gradings</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539750" y="728345"/>
            <a:ext cx="11190605" cy="5631815"/>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altLang="zh-CN" sz="2800" b="1" spc="100" dirty="0">
                <a:latin typeface="+mn-ea"/>
                <a:cs typeface="+mn-ea"/>
                <a:sym typeface="+mn-ea"/>
              </a:rPr>
              <a:t>Submission</a:t>
            </a:r>
            <a:r>
              <a:rPr lang="zh-CN" sz="2800" b="1" spc="100" dirty="0">
                <a:latin typeface="+mn-ea"/>
                <a:cs typeface="+mn-ea"/>
                <a:sym typeface="+mn-ea"/>
              </a:rPr>
              <a:t>：</a:t>
            </a:r>
          </a:p>
          <a:p>
            <a:pPr indent="457200" fontAlgn="auto">
              <a:lnSpc>
                <a:spcPct val="150000"/>
              </a:lnSpc>
              <a:spcBef>
                <a:spcPts val="600"/>
              </a:spcBef>
              <a:buFont typeface="Arial" panose="020B0604020202020204" pitchFamily="34" charset="0"/>
              <a:buNone/>
            </a:pPr>
            <a:r>
              <a:rPr lang="en-US" altLang="zh-CN" sz="2000" b="1" spc="100" dirty="0">
                <a:latin typeface="+mn-ea"/>
                <a:cs typeface="+mn-ea"/>
                <a:sym typeface="+mn-ea"/>
              </a:rPr>
              <a:t>Dataset</a:t>
            </a:r>
            <a:r>
              <a:rPr lang="zh-CN" altLang="en-US" sz="2000" b="1" spc="100" dirty="0">
                <a:latin typeface="+mn-ea"/>
                <a:cs typeface="+mn-ea"/>
                <a:sym typeface="+mn-ea"/>
              </a:rPr>
              <a:t>的生成结果</a:t>
            </a:r>
            <a:r>
              <a:rPr lang="en-US" altLang="zh-CN" sz="2000" b="1" spc="100" dirty="0">
                <a:latin typeface="+mn-ea"/>
                <a:cs typeface="+mn-ea"/>
                <a:sym typeface="+mn-ea"/>
              </a:rPr>
              <a:t>+</a:t>
            </a:r>
            <a:r>
              <a:rPr lang="zh-CN" sz="2000" b="1" spc="100" dirty="0">
                <a:latin typeface="+mn-ea"/>
                <a:cs typeface="+mn-ea"/>
                <a:sym typeface="+mn-ea"/>
              </a:rPr>
              <a:t>实验报告：</a:t>
            </a:r>
          </a:p>
          <a:p>
            <a:pPr marL="800100" lvl="1" indent="-342900" fontAlgn="auto">
              <a:lnSpc>
                <a:spcPct val="150000"/>
              </a:lnSpc>
              <a:spcBef>
                <a:spcPts val="600"/>
              </a:spcBef>
              <a:buFont typeface="Wingdings" panose="05000000000000000000" charset="0"/>
              <a:buChar char="u"/>
            </a:pPr>
            <a:r>
              <a:rPr lang="zh-CN" sz="2000" b="1" spc="100" dirty="0">
                <a:latin typeface="+mn-ea"/>
                <a:cs typeface="+mn-ea"/>
                <a:sym typeface="+mn-ea"/>
              </a:rPr>
              <a:t>部分实验结果截屏，</a:t>
            </a:r>
            <a:r>
              <a:rPr lang="zh-CN" altLang="en-US" sz="2000" b="1" spc="100" dirty="0">
                <a:latin typeface="+mn-ea"/>
                <a:cs typeface="+mn-ea"/>
                <a:sym typeface="+mn-ea"/>
              </a:rPr>
              <a:t>对于复杂多跳推理的案例分析</a:t>
            </a:r>
            <a:endParaRPr lang="zh-CN" sz="2000" b="1" spc="100" dirty="0">
              <a:latin typeface="+mn-ea"/>
              <a:cs typeface="+mn-ea"/>
              <a:sym typeface="+mn-ea"/>
            </a:endParaRPr>
          </a:p>
          <a:p>
            <a:pPr marL="800100" lvl="1"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实验过程中遇到的问题和解决方案分析</a:t>
            </a:r>
          </a:p>
          <a:p>
            <a:pPr marL="800100" lvl="1"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构建的</a:t>
            </a:r>
            <a:r>
              <a:rPr lang="en-US" altLang="zh-CN" sz="2000" b="1" spc="100" dirty="0">
                <a:latin typeface="+mn-ea"/>
                <a:cs typeface="+mn-ea"/>
                <a:sym typeface="+mn-ea"/>
              </a:rPr>
              <a:t>Agent</a:t>
            </a:r>
            <a:r>
              <a:rPr lang="zh-CN" altLang="en-US" sz="2000" b="1" spc="100" dirty="0">
                <a:latin typeface="+mn-ea"/>
                <a:cs typeface="+mn-ea"/>
                <a:sym typeface="+mn-ea"/>
              </a:rPr>
              <a:t>工具，例如</a:t>
            </a:r>
            <a:r>
              <a:rPr lang="en-US" altLang="zh-CN" sz="2000" b="1" spc="100" dirty="0">
                <a:latin typeface="+mn-ea"/>
                <a:cs typeface="+mn-ea"/>
                <a:sym typeface="+mn-ea"/>
              </a:rPr>
              <a:t>search tool</a:t>
            </a:r>
            <a:r>
              <a:rPr lang="zh-CN" altLang="en-US" sz="2000" b="1" spc="100" dirty="0">
                <a:latin typeface="+mn-ea"/>
                <a:cs typeface="+mn-ea"/>
                <a:sym typeface="+mn-ea"/>
              </a:rPr>
              <a:t>以及</a:t>
            </a:r>
            <a:r>
              <a:rPr lang="en-US" altLang="zh-CN" sz="2000" b="1" spc="100" dirty="0">
                <a:latin typeface="+mn-ea"/>
                <a:cs typeface="+mn-ea"/>
                <a:sym typeface="+mn-ea"/>
              </a:rPr>
              <a:t>keyword agent</a:t>
            </a:r>
            <a:r>
              <a:rPr lang="zh-CN" altLang="en-US" sz="2000" b="1" spc="100" dirty="0">
                <a:latin typeface="+mn-ea"/>
                <a:cs typeface="+mn-ea"/>
                <a:sym typeface="+mn-ea"/>
              </a:rPr>
              <a:t>需要进行说明</a:t>
            </a:r>
          </a:p>
          <a:p>
            <a:pPr marL="800100" lvl="1"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对比实验，不同的</a:t>
            </a:r>
            <a:r>
              <a:rPr lang="en-US" altLang="zh-CN" sz="2000" b="1" spc="100" dirty="0">
                <a:latin typeface="+mn-ea"/>
                <a:cs typeface="+mn-ea"/>
                <a:sym typeface="+mn-ea"/>
              </a:rPr>
              <a:t>prompt</a:t>
            </a:r>
            <a:r>
              <a:rPr lang="zh-CN" altLang="en-US" sz="2000" b="1" spc="100" dirty="0">
                <a:latin typeface="+mn-ea"/>
                <a:cs typeface="+mn-ea"/>
                <a:sym typeface="+mn-ea"/>
              </a:rPr>
              <a:t>样例对生成结果的影响（如何将</a:t>
            </a:r>
            <a:r>
              <a:rPr lang="en-US" altLang="zh-CN" sz="2000" b="1" spc="100" dirty="0">
                <a:latin typeface="+mn-ea"/>
                <a:cs typeface="+mn-ea"/>
                <a:sym typeface="+mn-ea"/>
              </a:rPr>
              <a:t>dify</a:t>
            </a:r>
            <a:r>
              <a:rPr lang="zh-CN" altLang="en-US" sz="2000" b="1" spc="100" dirty="0">
                <a:latin typeface="+mn-ea"/>
                <a:cs typeface="+mn-ea"/>
                <a:sym typeface="+mn-ea"/>
              </a:rPr>
              <a:t>结果和最终结果对齐）</a:t>
            </a:r>
          </a:p>
          <a:p>
            <a:pPr indent="457200" fontAlgn="auto">
              <a:lnSpc>
                <a:spcPct val="150000"/>
              </a:lnSpc>
              <a:spcBef>
                <a:spcPts val="600"/>
              </a:spcBef>
              <a:buFont typeface="Arial" panose="020B0604020202020204" pitchFamily="34" charset="0"/>
              <a:buNone/>
            </a:pPr>
            <a:r>
              <a:rPr lang="zh-CN" altLang="en-US" sz="2000" b="1" spc="100" dirty="0">
                <a:latin typeface="+mn-ea"/>
                <a:cs typeface="+mn-ea"/>
                <a:sym typeface="+mn-ea"/>
              </a:rPr>
              <a:t>加分项：</a:t>
            </a:r>
          </a:p>
          <a:p>
            <a:pPr marL="800100" lvl="1" indent="-342900" fontAlgn="auto">
              <a:lnSpc>
                <a:spcPct val="150000"/>
              </a:lnSpc>
              <a:spcBef>
                <a:spcPts val="600"/>
              </a:spcBef>
              <a:buFont typeface="Wingdings" panose="05000000000000000000" charset="0"/>
              <a:buChar char="u"/>
            </a:pPr>
            <a:r>
              <a:rPr lang="zh-CN" sz="2000" b="1" spc="100" dirty="0">
                <a:latin typeface="+mn-ea"/>
                <a:cs typeface="+mn-ea"/>
                <a:sym typeface="+mn-ea"/>
              </a:rPr>
              <a:t>探索</a:t>
            </a:r>
            <a:r>
              <a:rPr lang="en-US" altLang="zh-CN" sz="2000" b="1" spc="100" dirty="0">
                <a:latin typeface="+mn-ea"/>
                <a:cs typeface="+mn-ea"/>
                <a:sym typeface="+mn-ea"/>
              </a:rPr>
              <a:t>Dify</a:t>
            </a:r>
            <a:r>
              <a:rPr lang="zh-CN" altLang="en-US" sz="2000" b="1" spc="100" dirty="0">
                <a:latin typeface="+mn-ea"/>
                <a:cs typeface="+mn-ea"/>
                <a:sym typeface="+mn-ea"/>
              </a:rPr>
              <a:t>底层代码：如何调整模型参数和系统</a:t>
            </a:r>
            <a:r>
              <a:rPr lang="en-US" altLang="zh-CN" sz="2000" b="1" spc="100" dirty="0">
                <a:latin typeface="+mn-ea"/>
                <a:cs typeface="+mn-ea"/>
                <a:sym typeface="+mn-ea"/>
              </a:rPr>
              <a:t>prompt</a:t>
            </a:r>
            <a:endParaRPr lang="zh-CN" altLang="en-US" sz="2000" b="1" spc="100" dirty="0">
              <a:latin typeface="+mn-ea"/>
              <a:cs typeface="+mn-ea"/>
              <a:sym typeface="+mn-ea"/>
            </a:endParaRPr>
          </a:p>
          <a:p>
            <a:pPr marL="800100" lvl="1" indent="-342900" fontAlgn="auto">
              <a:lnSpc>
                <a:spcPct val="150000"/>
              </a:lnSpc>
              <a:spcBef>
                <a:spcPts val="600"/>
              </a:spcBef>
              <a:buFont typeface="Wingdings" panose="05000000000000000000" charset="0"/>
              <a:buChar char="u"/>
            </a:pPr>
            <a:r>
              <a:rPr lang="zh-CN" sz="2000" b="1" spc="100" dirty="0">
                <a:latin typeface="+mn-ea"/>
                <a:cs typeface="+mn-ea"/>
                <a:sym typeface="+mn-ea"/>
              </a:rPr>
              <a:t>探索</a:t>
            </a:r>
            <a:r>
              <a:rPr lang="en-US" altLang="zh-CN" sz="2000" b="1" spc="100" dirty="0">
                <a:latin typeface="+mn-ea"/>
                <a:cs typeface="+mn-ea"/>
                <a:sym typeface="+mn-ea"/>
              </a:rPr>
              <a:t>Graph RAG</a:t>
            </a:r>
            <a:r>
              <a:rPr lang="zh-CN" altLang="en-US" sz="2000" b="1" spc="100" dirty="0">
                <a:latin typeface="+mn-ea"/>
                <a:cs typeface="+mn-ea"/>
                <a:sym typeface="+mn-ea"/>
              </a:rPr>
              <a:t>的核心步骤：更有效的图检索策略或者更好的离线索引策略</a:t>
            </a: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Dify</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459105" y="946785"/>
            <a:ext cx="11101070" cy="4808220"/>
          </a:xfrm>
          <a:prstGeom prst="rect">
            <a:avLst/>
          </a:prstGeom>
          <a:noFill/>
        </p:spPr>
        <p:txBody>
          <a:bodyPr wrap="square" rtlCol="0" anchor="t">
            <a:noAutofit/>
          </a:bodyPr>
          <a:lstStyle/>
          <a:p>
            <a:pPr indent="457200" algn="l" fontAlgn="auto">
              <a:lnSpc>
                <a:spcPct val="150000"/>
              </a:lnSpc>
              <a:spcBef>
                <a:spcPts val="600"/>
              </a:spcBef>
              <a:buClrTx/>
              <a:buSzTx/>
              <a:buFont typeface="Arial" panose="020B0604020202020204" pitchFamily="34" charset="0"/>
              <a:buNone/>
            </a:pPr>
            <a:endParaRPr lang="en-US" sz="2400" spc="100" dirty="0">
              <a:latin typeface="+mn-ea"/>
              <a:cs typeface="+mn-ea"/>
              <a:sym typeface="+mn-ea"/>
            </a:endParaRPr>
          </a:p>
        </p:txBody>
      </p:sp>
      <p:pic>
        <p:nvPicPr>
          <p:cNvPr id="2" name="图片 1"/>
          <p:cNvPicPr>
            <a:picLocks noChangeAspect="1"/>
          </p:cNvPicPr>
          <p:nvPr/>
        </p:nvPicPr>
        <p:blipFill>
          <a:blip r:embed="rId3"/>
          <a:stretch>
            <a:fillRect/>
          </a:stretch>
        </p:blipFill>
        <p:spPr>
          <a:xfrm>
            <a:off x="1064895" y="1455420"/>
            <a:ext cx="9726930" cy="5402580"/>
          </a:xfrm>
          <a:prstGeom prst="rect">
            <a:avLst/>
          </a:prstGeom>
        </p:spPr>
      </p:pic>
      <p:sp>
        <p:nvSpPr>
          <p:cNvPr id="3" name="文本框 2"/>
          <p:cNvSpPr txBox="1"/>
          <p:nvPr/>
        </p:nvSpPr>
        <p:spPr>
          <a:xfrm>
            <a:off x="501015" y="823595"/>
            <a:ext cx="9974580" cy="731520"/>
          </a:xfrm>
          <a:prstGeom prst="rect">
            <a:avLst/>
          </a:prstGeom>
          <a:noFill/>
        </p:spPr>
        <p:txBody>
          <a:bodyPr wrap="square" rtlCol="0" anchor="t">
            <a:noAutofit/>
          </a:bodyPr>
          <a:lstStyle/>
          <a:p>
            <a:pPr marL="800100" lvl="1" indent="-342900" fontAlgn="auto">
              <a:lnSpc>
                <a:spcPct val="150000"/>
              </a:lnSpc>
              <a:spcBef>
                <a:spcPts val="600"/>
              </a:spcBef>
              <a:buFont typeface="Wingdings" panose="05000000000000000000" charset="0"/>
              <a:buChar char="u"/>
            </a:pPr>
            <a:r>
              <a:rPr lang="zh-CN" sz="2000" b="1" spc="100" dirty="0">
                <a:latin typeface="+mn-ea"/>
                <a:cs typeface="+mn-ea"/>
                <a:sym typeface="+mn-ea"/>
              </a:rPr>
              <a:t>探索</a:t>
            </a:r>
            <a:r>
              <a:rPr lang="en-US" altLang="zh-CN" sz="2000" b="1" spc="100" dirty="0">
                <a:latin typeface="+mn-ea"/>
                <a:cs typeface="+mn-ea"/>
                <a:sym typeface="+mn-ea"/>
              </a:rPr>
              <a:t>Dify</a:t>
            </a:r>
            <a:r>
              <a:rPr lang="zh-CN" altLang="en-US" sz="2000" b="1" spc="100" dirty="0">
                <a:latin typeface="+mn-ea"/>
                <a:cs typeface="+mn-ea"/>
                <a:sym typeface="+mn-ea"/>
              </a:rPr>
              <a:t>底层代码：如何调整模型参数和系统</a:t>
            </a:r>
            <a:r>
              <a:rPr lang="en-US" altLang="zh-CN" sz="2000" b="1" spc="100" dirty="0">
                <a:latin typeface="+mn-ea"/>
                <a:cs typeface="+mn-ea"/>
                <a:sym typeface="+mn-ea"/>
              </a:rPr>
              <a:t>prompt</a:t>
            </a:r>
            <a:endParaRPr lang="zh-CN" altLang="en-US" sz="2000" b="1" spc="100" dirty="0">
              <a:latin typeface="+mn-ea"/>
              <a:cs typeface="+mn-ea"/>
              <a:sym typeface="+mn-ea"/>
            </a:endParaRP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sym typeface="+mn-ea"/>
              </a:rPr>
              <a:t>HippoRAG2</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6" name="图片 5"/>
          <p:cNvPicPr>
            <a:picLocks noChangeAspect="1"/>
          </p:cNvPicPr>
          <p:nvPr/>
        </p:nvPicPr>
        <p:blipFill>
          <a:blip r:embed="rId3"/>
          <a:stretch>
            <a:fillRect/>
          </a:stretch>
        </p:blipFill>
        <p:spPr>
          <a:xfrm>
            <a:off x="501015" y="2473325"/>
            <a:ext cx="11357610" cy="4249420"/>
          </a:xfrm>
          <a:prstGeom prst="rect">
            <a:avLst/>
          </a:prstGeom>
        </p:spPr>
      </p:pic>
      <p:sp>
        <p:nvSpPr>
          <p:cNvPr id="3" name="文本框 2"/>
          <p:cNvSpPr txBox="1"/>
          <p:nvPr/>
        </p:nvSpPr>
        <p:spPr>
          <a:xfrm>
            <a:off x="501015" y="823595"/>
            <a:ext cx="11427460" cy="1641475"/>
          </a:xfrm>
          <a:prstGeom prst="rect">
            <a:avLst/>
          </a:prstGeom>
          <a:noFill/>
        </p:spPr>
        <p:txBody>
          <a:bodyPr wrap="square" rtlCol="0" anchor="t">
            <a:noAutofit/>
          </a:bodyPr>
          <a:lstStyle/>
          <a:p>
            <a:pPr marL="800100" lvl="1" indent="-342900" fontAlgn="auto">
              <a:lnSpc>
                <a:spcPct val="150000"/>
              </a:lnSpc>
              <a:spcBef>
                <a:spcPts val="600"/>
              </a:spcBef>
              <a:buFont typeface="Wingdings" panose="05000000000000000000" charset="0"/>
              <a:buChar char="u"/>
            </a:pPr>
            <a:r>
              <a:rPr lang="zh-CN" sz="2000" b="1" spc="100" dirty="0">
                <a:latin typeface="+mn-ea"/>
                <a:cs typeface="+mn-ea"/>
                <a:sym typeface="+mn-ea"/>
              </a:rPr>
              <a:t>探索</a:t>
            </a:r>
            <a:r>
              <a:rPr lang="en-US" altLang="zh-CN" sz="2000" b="1" spc="100" dirty="0">
                <a:latin typeface="+mn-ea"/>
                <a:cs typeface="+mn-ea"/>
                <a:sym typeface="+mn-ea"/>
              </a:rPr>
              <a:t>Graph RAG</a:t>
            </a:r>
            <a:r>
              <a:rPr lang="zh-CN" altLang="en-US" sz="2000" b="1" spc="100" dirty="0">
                <a:latin typeface="+mn-ea"/>
                <a:cs typeface="+mn-ea"/>
                <a:sym typeface="+mn-ea"/>
              </a:rPr>
              <a:t>的核心步骤：更好的离线索引策略或者更有效的图检索策略</a:t>
            </a:r>
          </a:p>
          <a:p>
            <a:pPr marL="800100" lvl="1" indent="-342900" fontAlgn="auto">
              <a:lnSpc>
                <a:spcPct val="150000"/>
              </a:lnSpc>
              <a:spcBef>
                <a:spcPts val="600"/>
              </a:spcBef>
              <a:buFont typeface="Wingdings" panose="05000000000000000000" charset="0"/>
              <a:buChar char="u"/>
            </a:pPr>
            <a:r>
              <a:rPr lang="zh-CN" altLang="en-US" sz="2000" b="1" spc="100" dirty="0">
                <a:latin typeface="+mn-ea"/>
                <a:cs typeface="+mn-ea"/>
                <a:sym typeface="+mn-ea"/>
              </a:rPr>
              <a:t>常见的多跳问答数据集：</a:t>
            </a:r>
            <a:r>
              <a:rPr lang="en-US" altLang="zh-CN" sz="2000" b="1" spc="100" dirty="0">
                <a:latin typeface="+mn-ea"/>
                <a:cs typeface="+mn-ea"/>
                <a:sym typeface="+mn-ea"/>
              </a:rPr>
              <a:t>MuSiQue</a:t>
            </a:r>
            <a:r>
              <a:rPr lang="zh-CN" altLang="en-US" sz="2000" b="1" spc="100" dirty="0">
                <a:latin typeface="+mn-ea"/>
                <a:cs typeface="+mn-ea"/>
                <a:sym typeface="+mn-ea"/>
              </a:rPr>
              <a:t>、</a:t>
            </a:r>
            <a:r>
              <a:rPr lang="en-US" altLang="zh-CN" sz="2000" b="1" spc="100" dirty="0">
                <a:latin typeface="+mn-ea"/>
                <a:cs typeface="+mn-ea"/>
                <a:sym typeface="+mn-ea"/>
              </a:rPr>
              <a:t>2Wiki</a:t>
            </a:r>
            <a:r>
              <a:rPr lang="zh-CN" altLang="en-US" sz="2000" b="1" spc="100" dirty="0">
                <a:latin typeface="+mn-ea"/>
                <a:cs typeface="+mn-ea"/>
                <a:sym typeface="+mn-ea"/>
              </a:rPr>
              <a:t>、</a:t>
            </a:r>
            <a:r>
              <a:rPr lang="en-US" altLang="zh-CN" sz="2000" b="1" spc="100" dirty="0">
                <a:latin typeface="+mn-ea"/>
                <a:cs typeface="+mn-ea"/>
                <a:sym typeface="+mn-ea"/>
              </a:rPr>
              <a:t>HotpotQA--</a:t>
            </a:r>
            <a:r>
              <a:rPr lang="zh-CN" altLang="en-US" sz="2000" b="1" spc="100" dirty="0">
                <a:latin typeface="+mn-ea"/>
                <a:cs typeface="+mn-ea"/>
                <a:sym typeface="+mn-ea"/>
              </a:rPr>
              <a:t>文本段落</a:t>
            </a:r>
            <a:endParaRPr lang="en-US" altLang="zh-CN" sz="2000" b="1" spc="100" dirty="0">
              <a:latin typeface="+mn-ea"/>
              <a:cs typeface="+mn-ea"/>
              <a:sym typeface="+mn-ea"/>
            </a:endParaRPr>
          </a:p>
          <a:p>
            <a:pPr lvl="1" indent="0" fontAlgn="auto">
              <a:lnSpc>
                <a:spcPct val="150000"/>
              </a:lnSpc>
              <a:spcBef>
                <a:spcPts val="600"/>
              </a:spcBef>
              <a:buFont typeface="Wingdings" panose="05000000000000000000" charset="0"/>
              <a:buNone/>
            </a:pPr>
            <a:r>
              <a:rPr lang="en-US" altLang="zh-CN" sz="2000" b="1" spc="100" dirty="0">
                <a:latin typeface="+mn-ea"/>
                <a:cs typeface="+mn-ea"/>
                <a:sym typeface="+mn-ea"/>
              </a:rPr>
              <a:t>                                     WebQSP</a:t>
            </a:r>
            <a:r>
              <a:rPr lang="zh-CN" altLang="en-US" sz="2000" b="1" spc="100" dirty="0">
                <a:latin typeface="+mn-ea"/>
                <a:cs typeface="+mn-ea"/>
                <a:sym typeface="+mn-ea"/>
              </a:rPr>
              <a:t>、</a:t>
            </a:r>
            <a:r>
              <a:rPr lang="en-US" altLang="zh-CN" sz="2000" b="1" spc="100" dirty="0">
                <a:latin typeface="+mn-ea"/>
                <a:cs typeface="+mn-ea"/>
                <a:sym typeface="+mn-ea"/>
              </a:rPr>
              <a:t>CWQ--</a:t>
            </a:r>
            <a:r>
              <a:rPr lang="zh-CN" altLang="en-US" sz="2000" b="1" spc="100" dirty="0">
                <a:latin typeface="+mn-ea"/>
                <a:cs typeface="+mn-ea"/>
                <a:sym typeface="+mn-ea"/>
              </a:rPr>
              <a:t>需要外接</a:t>
            </a:r>
            <a:r>
              <a:rPr lang="en-US" altLang="zh-CN" sz="2000" b="1" spc="100" dirty="0">
                <a:latin typeface="+mn-ea"/>
                <a:cs typeface="+mn-ea"/>
                <a:sym typeface="+mn-ea"/>
              </a:rPr>
              <a:t>Wikidata</a:t>
            </a:r>
            <a:r>
              <a:rPr lang="zh-CN" altLang="en-US" sz="2000" b="1" spc="100" dirty="0">
                <a:latin typeface="+mn-ea"/>
                <a:cs typeface="+mn-ea"/>
                <a:sym typeface="+mn-ea"/>
              </a:rPr>
              <a:t>知识图谱</a:t>
            </a:r>
            <a:endParaRPr lang="en-US" altLang="zh-CN" sz="2000" b="1" spc="100" dirty="0">
              <a:latin typeface="+mn-ea"/>
              <a:cs typeface="+mn-ea"/>
              <a:sym typeface="+mn-ea"/>
            </a:endParaRPr>
          </a:p>
          <a:p>
            <a:pPr marL="800100" lvl="1" indent="-342900" fontAlgn="auto">
              <a:lnSpc>
                <a:spcPct val="150000"/>
              </a:lnSpc>
              <a:spcBef>
                <a:spcPts val="600"/>
              </a:spcBef>
              <a:buFont typeface="Wingdings" panose="05000000000000000000" charset="0"/>
              <a:buChar char="u"/>
            </a:pPr>
            <a:endParaRPr lang="zh-CN" altLang="en-US" sz="2000" b="1" spc="100" dirty="0">
              <a:latin typeface="+mn-ea"/>
              <a:cs typeface="+mn-ea"/>
              <a:sym typeface="+mn-ea"/>
            </a:endParaRP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Submission and Gradings</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272415" y="880110"/>
            <a:ext cx="10320655" cy="5631815"/>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en-US" altLang="zh-CN" sz="2800" b="1" spc="100" dirty="0">
                <a:latin typeface="+mn-ea"/>
                <a:cs typeface="+mn-ea"/>
                <a:sym typeface="+mn-ea"/>
              </a:rPr>
              <a:t>Gradings</a:t>
            </a:r>
            <a:r>
              <a:rPr lang="zh-CN" sz="2800" b="1" spc="100" dirty="0">
                <a:latin typeface="+mn-ea"/>
                <a:cs typeface="+mn-ea"/>
                <a:sym typeface="+mn-ea"/>
              </a:rPr>
              <a:t>：</a:t>
            </a:r>
          </a:p>
          <a:p>
            <a:pPr indent="457200" fontAlgn="auto">
              <a:lnSpc>
                <a:spcPct val="150000"/>
              </a:lnSpc>
              <a:spcBef>
                <a:spcPts val="600"/>
              </a:spcBef>
              <a:buFont typeface="Arial" panose="020B0604020202020204" pitchFamily="34" charset="0"/>
              <a:buNone/>
            </a:pPr>
            <a:r>
              <a:rPr lang="en-US" altLang="zh-CN" sz="2400" b="1" spc="100" dirty="0">
                <a:latin typeface="+mn-ea"/>
                <a:cs typeface="+mn-ea"/>
                <a:sym typeface="+mn-ea"/>
              </a:rPr>
              <a:t>Dataset</a:t>
            </a:r>
            <a:r>
              <a:rPr lang="zh-CN" altLang="en-US" sz="2400" b="1" spc="100" dirty="0">
                <a:latin typeface="+mn-ea"/>
                <a:cs typeface="+mn-ea"/>
                <a:sym typeface="+mn-ea"/>
              </a:rPr>
              <a:t>的生成结果</a:t>
            </a:r>
            <a:r>
              <a:rPr lang="en-US" altLang="zh-CN" sz="2400" b="1" spc="100" dirty="0">
                <a:latin typeface="+mn-ea"/>
                <a:cs typeface="+mn-ea"/>
                <a:sym typeface="+mn-ea"/>
              </a:rPr>
              <a:t>--</a:t>
            </a:r>
            <a:r>
              <a:rPr lang="zh-CN" altLang="en-US" sz="2400" b="1" spc="100" dirty="0">
                <a:latin typeface="+mn-ea"/>
                <a:cs typeface="+mn-ea"/>
                <a:sym typeface="+mn-ea"/>
              </a:rPr>
              <a:t>满分</a:t>
            </a:r>
            <a:r>
              <a:rPr lang="en-US" altLang="zh-CN" sz="2400" b="1" spc="100" dirty="0">
                <a:latin typeface="+mn-ea"/>
                <a:cs typeface="+mn-ea"/>
                <a:sym typeface="+mn-ea"/>
              </a:rPr>
              <a:t>7</a:t>
            </a:r>
            <a:r>
              <a:rPr lang="zh-CN" altLang="en-US" sz="2400" b="1" spc="100" dirty="0">
                <a:latin typeface="+mn-ea"/>
                <a:cs typeface="+mn-ea"/>
                <a:sym typeface="+mn-ea"/>
              </a:rPr>
              <a:t>分</a:t>
            </a:r>
          </a:p>
          <a:p>
            <a:pPr indent="457200" fontAlgn="auto">
              <a:lnSpc>
                <a:spcPct val="150000"/>
              </a:lnSpc>
              <a:spcBef>
                <a:spcPts val="600"/>
              </a:spcBef>
              <a:buFont typeface="Arial" panose="020B0604020202020204" pitchFamily="34" charset="0"/>
              <a:buNone/>
            </a:pPr>
            <a:r>
              <a:rPr lang="zh-CN" sz="2400" b="1" spc="100" dirty="0">
                <a:latin typeface="+mn-ea"/>
                <a:cs typeface="+mn-ea"/>
                <a:sym typeface="+mn-ea"/>
              </a:rPr>
              <a:t>实验报告</a:t>
            </a:r>
            <a:r>
              <a:rPr lang="en-US" altLang="zh-CN" sz="2400" b="1" spc="100" dirty="0">
                <a:latin typeface="+mn-ea"/>
                <a:cs typeface="+mn-ea"/>
                <a:sym typeface="+mn-ea"/>
              </a:rPr>
              <a:t>--3</a:t>
            </a:r>
            <a:r>
              <a:rPr lang="zh-CN" altLang="en-US" sz="2400" b="1" spc="100" dirty="0">
                <a:latin typeface="+mn-ea"/>
                <a:cs typeface="+mn-ea"/>
                <a:sym typeface="+mn-ea"/>
              </a:rPr>
              <a:t>分</a:t>
            </a:r>
            <a:endParaRPr lang="zh-CN" sz="2400" b="1" spc="100" dirty="0">
              <a:latin typeface="+mn-ea"/>
              <a:cs typeface="+mn-ea"/>
              <a:sym typeface="+mn-ea"/>
            </a:endParaRP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a:p>
            <a:pPr indent="457200" fontAlgn="auto">
              <a:lnSpc>
                <a:spcPct val="150000"/>
              </a:lnSpc>
              <a:spcBef>
                <a:spcPts val="600"/>
              </a:spcBef>
              <a:buFont typeface="Arial" panose="020B0604020202020204" pitchFamily="34" charset="0"/>
              <a:buNone/>
            </a:pPr>
            <a:endParaRPr lang="zh-CN" altLang="en-US" sz="2000" b="1" spc="100" dirty="0">
              <a:latin typeface="+mn-ea"/>
              <a:cs typeface="+mn-ea"/>
              <a:sym typeface="+mn-ea"/>
            </a:endParaRPr>
          </a:p>
        </p:txBody>
      </p:sp>
      <p:graphicFrame>
        <p:nvGraphicFramePr>
          <p:cNvPr id="2" name="表格 1"/>
          <p:cNvGraphicFramePr/>
          <p:nvPr>
            <p:custDataLst>
              <p:tags r:id="rId1"/>
            </p:custDataLst>
          </p:nvPr>
        </p:nvGraphicFramePr>
        <p:xfrm>
          <a:off x="668020" y="2946400"/>
          <a:ext cx="10664825" cy="2654300"/>
        </p:xfrm>
        <a:graphic>
          <a:graphicData uri="http://schemas.openxmlformats.org/drawingml/2006/table">
            <a:tbl>
              <a:tblPr firstRow="1" bandRow="1">
                <a:tableStyleId>{5C22544A-7EE6-4342-B048-85BDC9FD1C3A}</a:tableStyleId>
              </a:tblPr>
              <a:tblGrid>
                <a:gridCol w="2680970">
                  <a:extLst>
                    <a:ext uri="{9D8B030D-6E8A-4147-A177-3AD203B41FA5}">
                      <a16:colId xmlns:a16="http://schemas.microsoft.com/office/drawing/2014/main" val="20000"/>
                    </a:ext>
                  </a:extLst>
                </a:gridCol>
                <a:gridCol w="3148965">
                  <a:extLst>
                    <a:ext uri="{9D8B030D-6E8A-4147-A177-3AD203B41FA5}">
                      <a16:colId xmlns:a16="http://schemas.microsoft.com/office/drawing/2014/main" val="20001"/>
                    </a:ext>
                  </a:extLst>
                </a:gridCol>
                <a:gridCol w="3394075">
                  <a:extLst>
                    <a:ext uri="{9D8B030D-6E8A-4147-A177-3AD203B41FA5}">
                      <a16:colId xmlns:a16="http://schemas.microsoft.com/office/drawing/2014/main" val="20002"/>
                    </a:ext>
                  </a:extLst>
                </a:gridCol>
                <a:gridCol w="1440815">
                  <a:extLst>
                    <a:ext uri="{9D8B030D-6E8A-4147-A177-3AD203B41FA5}">
                      <a16:colId xmlns:a16="http://schemas.microsoft.com/office/drawing/2014/main" val="20003"/>
                    </a:ext>
                  </a:extLst>
                </a:gridCol>
              </a:tblGrid>
              <a:tr h="663575">
                <a:tc>
                  <a:txBody>
                    <a:bodyPr/>
                    <a:lstStyle/>
                    <a:p>
                      <a:pPr algn="ctr">
                        <a:buNone/>
                      </a:pPr>
                      <a:endParaRPr lang="zh-CN" altLang="en-US"/>
                    </a:p>
                  </a:txBody>
                  <a:tcPr/>
                </a:tc>
                <a:tc>
                  <a:txBody>
                    <a:bodyPr/>
                    <a:lstStyle/>
                    <a:p>
                      <a:pPr algn="ctr">
                        <a:buNone/>
                      </a:pPr>
                      <a:r>
                        <a:rPr lang="en-US" altLang="zh-CN"/>
                        <a:t>Public</a:t>
                      </a:r>
                      <a:r>
                        <a:rPr lang="zh-CN" altLang="en-US"/>
                        <a:t>（</a:t>
                      </a:r>
                      <a:r>
                        <a:rPr lang="en-US" altLang="zh-CN"/>
                        <a:t>15 questions</a:t>
                      </a:r>
                      <a:r>
                        <a:rPr lang="zh-CN" altLang="en-US"/>
                        <a:t>）</a:t>
                      </a:r>
                    </a:p>
                  </a:txBody>
                  <a:tcPr/>
                </a:tc>
                <a:tc>
                  <a:txBody>
                    <a:bodyPr/>
                    <a:lstStyle/>
                    <a:p>
                      <a:pPr algn="ctr">
                        <a:buNone/>
                      </a:pPr>
                      <a:r>
                        <a:rPr lang="en-US" altLang="zh-CN" sz="1800" spc="100" dirty="0">
                          <a:solidFill>
                            <a:schemeClr val="bg1"/>
                          </a:solidFill>
                          <a:uFillTx/>
                          <a:latin typeface="+mn-ea"/>
                          <a:cs typeface="+mn-ea"/>
                          <a:sym typeface="+mn-ea"/>
                        </a:rPr>
                        <a:t>Private</a:t>
                      </a:r>
                      <a:r>
                        <a:rPr lang="zh-CN" altLang="en-US" sz="1800" spc="100" dirty="0">
                          <a:solidFill>
                            <a:schemeClr val="bg1"/>
                          </a:solidFill>
                          <a:uFillTx/>
                          <a:latin typeface="+mn-ea"/>
                          <a:cs typeface="+mn-ea"/>
                          <a:sym typeface="+mn-ea"/>
                        </a:rPr>
                        <a:t>（</a:t>
                      </a:r>
                      <a:r>
                        <a:rPr lang="en-US" altLang="zh-CN" sz="1800" spc="100" dirty="0">
                          <a:solidFill>
                            <a:schemeClr val="bg1"/>
                          </a:solidFill>
                          <a:uFillTx/>
                          <a:latin typeface="+mn-ea"/>
                          <a:cs typeface="+mn-ea"/>
                          <a:sym typeface="+mn-ea"/>
                        </a:rPr>
                        <a:t>35 questions</a:t>
                      </a:r>
                      <a:r>
                        <a:rPr lang="zh-CN" altLang="en-US" sz="1800" spc="100" dirty="0">
                          <a:solidFill>
                            <a:schemeClr val="bg1"/>
                          </a:solidFill>
                          <a:uFillTx/>
                          <a:latin typeface="+mn-ea"/>
                          <a:cs typeface="+mn-ea"/>
                          <a:sym typeface="+mn-ea"/>
                        </a:rPr>
                        <a:t>）</a:t>
                      </a:r>
                    </a:p>
                  </a:txBody>
                  <a:tcPr/>
                </a:tc>
                <a:tc>
                  <a:txBody>
                    <a:bodyPr/>
                    <a:lstStyle/>
                    <a:p>
                      <a:pPr algn="ctr">
                        <a:buNone/>
                      </a:pPr>
                      <a:r>
                        <a:rPr lang="en-US" altLang="zh-CN" sz="1800" spc="100" dirty="0">
                          <a:solidFill>
                            <a:schemeClr val="bg1"/>
                          </a:solidFill>
                          <a:uFillTx/>
                          <a:latin typeface="+mn-ea"/>
                          <a:cs typeface="+mn-ea"/>
                          <a:sym typeface="+mn-ea"/>
                        </a:rPr>
                        <a:t>Private</a:t>
                      </a:r>
                      <a:endParaRPr lang="zh-CN" altLang="en-US" sz="1800" spc="100" dirty="0">
                        <a:solidFill>
                          <a:schemeClr val="bg1"/>
                        </a:solidFill>
                        <a:uFillTx/>
                        <a:latin typeface="+mn-ea"/>
                        <a:cs typeface="+mn-ea"/>
                        <a:sym typeface="+mn-ea"/>
                      </a:endParaRPr>
                    </a:p>
                  </a:txBody>
                  <a:tcPr/>
                </a:tc>
                <a:extLst>
                  <a:ext uri="{0D108BD9-81ED-4DB2-BD59-A6C34878D82A}">
                    <a16:rowId xmlns:a16="http://schemas.microsoft.com/office/drawing/2014/main" val="10000"/>
                  </a:ext>
                </a:extLst>
              </a:tr>
              <a:tr h="663575">
                <a:tc>
                  <a:txBody>
                    <a:bodyPr/>
                    <a:lstStyle/>
                    <a:p>
                      <a:pPr algn="ctr">
                        <a:buNone/>
                      </a:pPr>
                      <a:r>
                        <a:rPr lang="en-US" sz="1800" spc="100" dirty="0">
                          <a:latin typeface="+mn-ea"/>
                          <a:cs typeface="+mn-ea"/>
                          <a:sym typeface="+mn-ea"/>
                        </a:rPr>
                        <a:t>Simple </a:t>
                      </a:r>
                      <a:r>
                        <a:rPr lang="en-US" altLang="zh-CN" sz="1800" spc="100" dirty="0">
                          <a:latin typeface="+mn-ea"/>
                          <a:cs typeface="+mn-ea"/>
                          <a:sym typeface="+mn-ea"/>
                        </a:rPr>
                        <a:t>baseline</a:t>
                      </a:r>
                      <a:r>
                        <a:rPr lang="zh-CN" altLang="en-US" sz="1800" spc="100" dirty="0">
                          <a:latin typeface="+mn-ea"/>
                          <a:cs typeface="+mn-ea"/>
                          <a:sym typeface="+mn-ea"/>
                        </a:rPr>
                        <a:t>（</a:t>
                      </a:r>
                      <a:r>
                        <a:rPr lang="en-US" altLang="zh-CN" sz="1800" spc="100" dirty="0">
                          <a:latin typeface="+mn-ea"/>
                          <a:cs typeface="+mn-ea"/>
                          <a:sym typeface="+mn-ea"/>
                        </a:rPr>
                        <a:t>2</a:t>
                      </a:r>
                      <a:r>
                        <a:rPr lang="zh-CN" altLang="en-US" sz="1800" spc="100" dirty="0">
                          <a:latin typeface="+mn-ea"/>
                          <a:cs typeface="+mn-ea"/>
                          <a:sym typeface="+mn-ea"/>
                        </a:rPr>
                        <a:t>）</a:t>
                      </a:r>
                    </a:p>
                  </a:txBody>
                  <a:tcPr/>
                </a:tc>
                <a:tc>
                  <a:txBody>
                    <a:bodyPr/>
                    <a:lstStyle/>
                    <a:p>
                      <a:pPr algn="ctr">
                        <a:buNone/>
                      </a:pPr>
                      <a:r>
                        <a:rPr lang="en-US" altLang="zh-CN"/>
                        <a:t>2</a:t>
                      </a:r>
                    </a:p>
                  </a:txBody>
                  <a:tcPr/>
                </a:tc>
                <a:tc>
                  <a:txBody>
                    <a:bodyPr/>
                    <a:lstStyle/>
                    <a:p>
                      <a:pPr algn="ctr">
                        <a:buNone/>
                      </a:pPr>
                      <a:r>
                        <a:rPr lang="en-US" altLang="zh-CN"/>
                        <a:t>7</a:t>
                      </a:r>
                    </a:p>
                  </a:txBody>
                  <a:tcPr/>
                </a:tc>
                <a:tc>
                  <a:txBody>
                    <a:bodyPr/>
                    <a:lstStyle/>
                    <a:p>
                      <a:pPr algn="ctr">
                        <a:buNone/>
                      </a:pPr>
                      <a:r>
                        <a:rPr lang="en-US" altLang="zh-CN"/>
                        <a:t>6</a:t>
                      </a:r>
                    </a:p>
                  </a:txBody>
                  <a:tcPr/>
                </a:tc>
                <a:extLst>
                  <a:ext uri="{0D108BD9-81ED-4DB2-BD59-A6C34878D82A}">
                    <a16:rowId xmlns:a16="http://schemas.microsoft.com/office/drawing/2014/main" val="10001"/>
                  </a:ext>
                </a:extLst>
              </a:tr>
              <a:tr h="663575">
                <a:tc>
                  <a:txBody>
                    <a:bodyPr/>
                    <a:lstStyle/>
                    <a:p>
                      <a:pPr algn="ctr">
                        <a:buNone/>
                      </a:pPr>
                      <a:r>
                        <a:rPr lang="en-US" altLang="zh-CN" sz="1800" spc="100" dirty="0">
                          <a:latin typeface="+mn-ea"/>
                          <a:cs typeface="+mn-ea"/>
                          <a:sym typeface="+mn-ea"/>
                        </a:rPr>
                        <a:t>Medium</a:t>
                      </a:r>
                      <a:r>
                        <a:rPr lang="en-US" altLang="zh-CN" sz="1800" spc="100" dirty="0">
                          <a:solidFill>
                            <a:schemeClr val="tx1"/>
                          </a:solidFill>
                          <a:uFillTx/>
                          <a:latin typeface="+mn-ea"/>
                          <a:cs typeface="+mn-ea"/>
                          <a:sym typeface="+mn-ea"/>
                        </a:rPr>
                        <a:t> dataset</a:t>
                      </a:r>
                      <a:r>
                        <a:rPr lang="zh-CN" altLang="en-US" sz="1800" spc="100" dirty="0">
                          <a:latin typeface="+mn-ea"/>
                          <a:cs typeface="+mn-ea"/>
                          <a:sym typeface="+mn-ea"/>
                        </a:rPr>
                        <a:t>（</a:t>
                      </a:r>
                      <a:r>
                        <a:rPr lang="en-US" altLang="zh-CN" sz="1800" spc="100" dirty="0">
                          <a:latin typeface="+mn-ea"/>
                          <a:cs typeface="+mn-ea"/>
                          <a:sym typeface="+mn-ea"/>
                        </a:rPr>
                        <a:t>3</a:t>
                      </a:r>
                      <a:r>
                        <a:rPr lang="zh-CN" altLang="en-US" sz="1800" spc="100" dirty="0">
                          <a:latin typeface="+mn-ea"/>
                          <a:cs typeface="+mn-ea"/>
                          <a:sym typeface="+mn-ea"/>
                        </a:rPr>
                        <a:t>）</a:t>
                      </a:r>
                      <a:endParaRPr lang="zh-CN" altLang="en-US"/>
                    </a:p>
                  </a:txBody>
                  <a:tcPr/>
                </a:tc>
                <a:tc>
                  <a:txBody>
                    <a:bodyPr/>
                    <a:lstStyle/>
                    <a:p>
                      <a:pPr algn="ctr">
                        <a:buNone/>
                      </a:pPr>
                      <a:r>
                        <a:rPr lang="en-US" altLang="zh-CN"/>
                        <a:t>9</a:t>
                      </a:r>
                    </a:p>
                  </a:txBody>
                  <a:tcPr/>
                </a:tc>
                <a:tc>
                  <a:txBody>
                    <a:bodyPr/>
                    <a:lstStyle/>
                    <a:p>
                      <a:pPr algn="ctr">
                        <a:buNone/>
                      </a:pPr>
                      <a:r>
                        <a:rPr lang="en-US" altLang="zh-CN"/>
                        <a:t>18</a:t>
                      </a:r>
                    </a:p>
                  </a:txBody>
                  <a:tcPr/>
                </a:tc>
                <a:tc>
                  <a:txBody>
                    <a:bodyPr/>
                    <a:lstStyle/>
                    <a:p>
                      <a:pPr algn="ctr">
                        <a:buNone/>
                      </a:pPr>
                      <a:r>
                        <a:rPr lang="en-US" altLang="zh-CN"/>
                        <a:t>15</a:t>
                      </a:r>
                    </a:p>
                  </a:txBody>
                  <a:tcPr/>
                </a:tc>
                <a:extLst>
                  <a:ext uri="{0D108BD9-81ED-4DB2-BD59-A6C34878D82A}">
                    <a16:rowId xmlns:a16="http://schemas.microsoft.com/office/drawing/2014/main" val="10002"/>
                  </a:ext>
                </a:extLst>
              </a:tr>
              <a:tr h="663575">
                <a:tc>
                  <a:txBody>
                    <a:bodyPr/>
                    <a:lstStyle/>
                    <a:p>
                      <a:pPr algn="ctr">
                        <a:buNone/>
                      </a:pPr>
                      <a:r>
                        <a:rPr lang="en-US" altLang="zh-CN"/>
                        <a:t>Strong baseline</a:t>
                      </a:r>
                      <a:r>
                        <a:rPr lang="zh-CN" altLang="en-US" sz="1800" spc="100" dirty="0">
                          <a:latin typeface="+mn-ea"/>
                          <a:cs typeface="+mn-ea"/>
                          <a:sym typeface="+mn-ea"/>
                        </a:rPr>
                        <a:t>（</a:t>
                      </a:r>
                      <a:r>
                        <a:rPr lang="en-US" altLang="zh-CN" sz="1800" spc="100" dirty="0">
                          <a:latin typeface="+mn-ea"/>
                          <a:cs typeface="+mn-ea"/>
                          <a:sym typeface="+mn-ea"/>
                        </a:rPr>
                        <a:t>2</a:t>
                      </a:r>
                      <a:r>
                        <a:rPr lang="zh-CN" altLang="en-US" sz="1800" spc="100" dirty="0">
                          <a:latin typeface="+mn-ea"/>
                          <a:cs typeface="+mn-ea"/>
                          <a:sym typeface="+mn-ea"/>
                        </a:rPr>
                        <a:t>）</a:t>
                      </a:r>
                      <a:endParaRPr lang="en-US" altLang="zh-CN"/>
                    </a:p>
                  </a:txBody>
                  <a:tcPr/>
                </a:tc>
                <a:tc>
                  <a:txBody>
                    <a:bodyPr/>
                    <a:lstStyle/>
                    <a:p>
                      <a:pPr algn="ctr">
                        <a:buNone/>
                      </a:pPr>
                      <a:r>
                        <a:rPr lang="en-US" altLang="zh-CN"/>
                        <a:t>4</a:t>
                      </a:r>
                    </a:p>
                  </a:txBody>
                  <a:tcPr/>
                </a:tc>
                <a:tc>
                  <a:txBody>
                    <a:bodyPr/>
                    <a:lstStyle/>
                    <a:p>
                      <a:pPr algn="ctr">
                        <a:buNone/>
                      </a:pPr>
                      <a:r>
                        <a:rPr lang="en-US" altLang="zh-CN"/>
                        <a:t>10</a:t>
                      </a:r>
                    </a:p>
                  </a:txBody>
                  <a:tcPr/>
                </a:tc>
                <a:tc>
                  <a:txBody>
                    <a:bodyPr/>
                    <a:lstStyle/>
                    <a:p>
                      <a:pPr algn="ctr">
                        <a:buNone/>
                      </a:pPr>
                      <a:r>
                        <a:rPr lang="en-US" altLang="zh-CN"/>
                        <a:t>6</a:t>
                      </a:r>
                    </a:p>
                  </a:txBody>
                  <a:tcPr/>
                </a:tc>
                <a:extLst>
                  <a:ext uri="{0D108BD9-81ED-4DB2-BD59-A6C34878D82A}">
                    <a16:rowId xmlns:a16="http://schemas.microsoft.com/office/drawing/2014/main" val="10003"/>
                  </a:ext>
                </a:extLst>
              </a:tr>
            </a:tbl>
          </a:graphicData>
        </a:graphic>
      </p:graphicFrame>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Submission and Gradings</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5</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272415" y="880110"/>
            <a:ext cx="10709910" cy="5631815"/>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zh-CN" sz="2800" b="1" spc="100" dirty="0">
                <a:latin typeface="+mn-ea"/>
                <a:cs typeface="+mn-ea"/>
                <a:sym typeface="+mn-ea"/>
              </a:rPr>
              <a:t>特别说明：</a:t>
            </a:r>
          </a:p>
          <a:p>
            <a:pPr indent="457200" fontAlgn="auto">
              <a:lnSpc>
                <a:spcPct val="150000"/>
              </a:lnSpc>
              <a:spcBef>
                <a:spcPts val="600"/>
              </a:spcBef>
              <a:buFont typeface="Arial" panose="020B0604020202020204" pitchFamily="34" charset="0"/>
              <a:buNone/>
            </a:pPr>
            <a:r>
              <a:rPr lang="zh-CN" altLang="en-US" sz="2400" b="1" spc="100" dirty="0">
                <a:latin typeface="+mn-ea"/>
                <a:cs typeface="+mn-ea"/>
                <a:sym typeface="+mn-ea"/>
              </a:rPr>
              <a:t>不要去硬凑</a:t>
            </a:r>
            <a:r>
              <a:rPr lang="en-US" altLang="zh-CN" sz="2400" b="1" spc="100" dirty="0">
                <a:latin typeface="+mn-ea"/>
                <a:cs typeface="+mn-ea"/>
                <a:sym typeface="+mn-ea"/>
              </a:rPr>
              <a:t>Dataset</a:t>
            </a:r>
            <a:r>
              <a:rPr lang="zh-CN" altLang="en-US" sz="2400" b="1" spc="100" dirty="0">
                <a:latin typeface="+mn-ea"/>
                <a:cs typeface="+mn-ea"/>
                <a:sym typeface="+mn-ea"/>
              </a:rPr>
              <a:t>的生成结果，如果你的实验报告和你的生成结果差别太大的话，</a:t>
            </a:r>
            <a:r>
              <a:rPr lang="en-US" altLang="zh-CN" sz="2400" b="1" spc="100" dirty="0">
                <a:latin typeface="+mn-ea"/>
                <a:cs typeface="+mn-ea"/>
                <a:sym typeface="+mn-ea"/>
              </a:rPr>
              <a:t>Dataset</a:t>
            </a:r>
            <a:r>
              <a:rPr lang="zh-CN" altLang="en-US" sz="2400" b="1" spc="100" dirty="0">
                <a:latin typeface="+mn-ea"/>
                <a:cs typeface="+mn-ea"/>
                <a:sym typeface="+mn-ea"/>
              </a:rPr>
              <a:t>部分的分数会被酌情扣除</a:t>
            </a:r>
          </a:p>
          <a:p>
            <a:pPr indent="457200" fontAlgn="auto">
              <a:lnSpc>
                <a:spcPct val="150000"/>
              </a:lnSpc>
              <a:spcBef>
                <a:spcPts val="600"/>
              </a:spcBef>
              <a:buFont typeface="Arial" panose="020B0604020202020204" pitchFamily="34" charset="0"/>
              <a:buNone/>
            </a:pPr>
            <a:r>
              <a:rPr lang="zh-CN" altLang="en-US" sz="2400" b="1" spc="100" dirty="0">
                <a:latin typeface="+mn-ea"/>
                <a:cs typeface="+mn-ea"/>
                <a:sym typeface="+mn-ea"/>
              </a:rPr>
              <a:t>实验报告没有格式的要求，不要抄袭</a:t>
            </a:r>
          </a:p>
          <a:p>
            <a:pPr indent="457200" fontAlgn="auto">
              <a:lnSpc>
                <a:spcPct val="150000"/>
              </a:lnSpc>
              <a:spcBef>
                <a:spcPts val="600"/>
              </a:spcBef>
              <a:buFont typeface="Arial" panose="020B0604020202020204" pitchFamily="34" charset="0"/>
              <a:buNone/>
            </a:pPr>
            <a:endParaRPr lang="zh-CN" altLang="en-US" sz="2400" b="1" spc="100" dirty="0">
              <a:latin typeface="+mn-ea"/>
              <a:cs typeface="+mn-ea"/>
              <a:sym typeface="+mn-ea"/>
            </a:endParaRP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101601" y="4009504"/>
            <a:ext cx="1988798" cy="1988798"/>
            <a:chOff x="5101601" y="4009504"/>
            <a:chExt cx="1988798" cy="1988798"/>
          </a:xfrm>
        </p:grpSpPr>
        <p:pic>
          <p:nvPicPr>
            <p:cNvPr id="31" name="图片 30"/>
            <p:cNvPicPr>
              <a:picLocks noChangeAspect="1"/>
            </p:cNvPicPr>
            <p:nvPr/>
          </p:nvPicPr>
          <p:blipFill>
            <a:blip r:embed="rId3" cstate="print"/>
            <a:stretch>
              <a:fillRect/>
            </a:stretch>
          </p:blipFill>
          <p:spPr>
            <a:xfrm>
              <a:off x="5101601" y="4009504"/>
              <a:ext cx="1988798" cy="1988798"/>
            </a:xfrm>
            <a:prstGeom prst="rect">
              <a:avLst/>
            </a:prstGeom>
          </p:spPr>
        </p:pic>
        <p:sp>
          <p:nvSpPr>
            <p:cNvPr id="30" name="椭圆 29"/>
            <p:cNvSpPr/>
            <p:nvPr/>
          </p:nvSpPr>
          <p:spPr>
            <a:xfrm>
              <a:off x="5271802" y="4538044"/>
              <a:ext cx="1616075" cy="931718"/>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3600" b="1" dirty="0">
                  <a:solidFill>
                    <a:srgbClr val="E7D7B7"/>
                  </a:solidFill>
                  <a:effectLst>
                    <a:outerShdw blurRad="12700" dist="25400" dir="5400000" algn="t" rotWithShape="0">
                      <a:prstClr val="black">
                        <a:alpha val="40000"/>
                      </a:prstClr>
                    </a:outerShdw>
                  </a:effectLst>
                </a:rPr>
                <a:t>谢谢</a:t>
              </a: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RAG</a:t>
            </a:r>
            <a:endParaRPr dirty="0">
              <a:latin typeface="+mn-ea"/>
              <a:sym typeface="+mn-lt"/>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pic>
        <p:nvPicPr>
          <p:cNvPr id="4" name="图片 3"/>
          <p:cNvPicPr>
            <a:picLocks noChangeAspect="1"/>
          </p:cNvPicPr>
          <p:nvPr/>
        </p:nvPicPr>
        <p:blipFill>
          <a:blip r:embed="rId3"/>
          <a:stretch>
            <a:fillRect/>
          </a:stretch>
        </p:blipFill>
        <p:spPr>
          <a:xfrm>
            <a:off x="1327150" y="1154430"/>
            <a:ext cx="8457565" cy="4909820"/>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RAG</a:t>
            </a:r>
            <a:endParaRPr dirty="0">
              <a:solidFill>
                <a:schemeClr val="tx1"/>
              </a:solidFill>
              <a:latin typeface="+mn-ea"/>
              <a:sym typeface="+mn-lt"/>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sp>
        <p:nvSpPr>
          <p:cNvPr id="8" name="文本框 7"/>
          <p:cNvSpPr txBox="1"/>
          <p:nvPr/>
        </p:nvSpPr>
        <p:spPr>
          <a:xfrm>
            <a:off x="796925" y="1280795"/>
            <a:ext cx="10721340" cy="4598670"/>
          </a:xfrm>
          <a:prstGeom prst="rect">
            <a:avLst/>
          </a:prstGeom>
          <a:noFill/>
        </p:spPr>
        <p:txBody>
          <a:bodyPr wrap="square" rtlCol="0">
            <a:noAutofit/>
          </a:bodyPr>
          <a:lstStyle/>
          <a:p>
            <a:pPr indent="0" algn="just" eaLnBrk="1">
              <a:lnSpc>
                <a:spcPct val="130000"/>
              </a:lnSpc>
              <a:spcBef>
                <a:spcPts val="600"/>
              </a:spcBef>
              <a:spcAft>
                <a:spcPts val="600"/>
              </a:spcAft>
              <a:buClr>
                <a:schemeClr val="tx2"/>
              </a:buClr>
              <a:buFont typeface="Wingdings" panose="05000000000000000000" pitchFamily="2" charset="2"/>
              <a:buNone/>
            </a:pPr>
            <a:r>
              <a:rPr lang="en-US" sz="2400" dirty="0">
                <a:latin typeface="+mn-ea"/>
              </a:rPr>
              <a:t>LLM</a:t>
            </a:r>
            <a:r>
              <a:rPr sz="2400" dirty="0">
                <a:latin typeface="+mn-ea"/>
              </a:rPr>
              <a:t>的</a:t>
            </a:r>
            <a:r>
              <a:rPr lang="zh-CN" sz="2400" dirty="0">
                <a:latin typeface="+mn-ea"/>
              </a:rPr>
              <a:t>缺点</a:t>
            </a:r>
            <a:r>
              <a:rPr sz="2400" dirty="0">
                <a:latin typeface="+mn-ea"/>
              </a:rPr>
              <a:t>：</a:t>
            </a:r>
          </a:p>
          <a:p>
            <a:pPr indent="0" algn="just" eaLnBrk="1">
              <a:lnSpc>
                <a:spcPct val="130000"/>
              </a:lnSpc>
              <a:spcBef>
                <a:spcPts val="600"/>
              </a:spcBef>
              <a:spcAft>
                <a:spcPts val="600"/>
              </a:spcAft>
              <a:buClr>
                <a:schemeClr val="tx2"/>
              </a:buClr>
              <a:buFont typeface="Wingdings" panose="05000000000000000000" pitchFamily="2" charset="2"/>
              <a:buNone/>
            </a:pPr>
            <a:endParaRPr sz="2400" dirty="0">
              <a:latin typeface="+mn-ea"/>
            </a:endParaRPr>
          </a:p>
          <a:p>
            <a:pPr marL="342900" indent="-342900" algn="just" eaLnBrk="1">
              <a:lnSpc>
                <a:spcPct val="200000"/>
              </a:lnSpc>
              <a:spcBef>
                <a:spcPts val="600"/>
              </a:spcBef>
              <a:spcAft>
                <a:spcPts val="600"/>
              </a:spcAft>
              <a:buClr>
                <a:schemeClr val="tx2"/>
              </a:buClr>
              <a:buFont typeface="Wingdings" panose="05000000000000000000" charset="0"/>
              <a:buChar char="l"/>
            </a:pPr>
            <a:r>
              <a:rPr lang="zh-CN" sz="2000" dirty="0">
                <a:latin typeface="+mn-ea"/>
              </a:rPr>
              <a:t>幻觉</a:t>
            </a:r>
          </a:p>
          <a:p>
            <a:pPr marL="342900" indent="-342900" algn="just" eaLnBrk="1">
              <a:lnSpc>
                <a:spcPct val="200000"/>
              </a:lnSpc>
              <a:spcBef>
                <a:spcPts val="600"/>
              </a:spcBef>
              <a:spcAft>
                <a:spcPts val="600"/>
              </a:spcAft>
              <a:buClr>
                <a:schemeClr val="tx2"/>
              </a:buClr>
              <a:buFont typeface="Wingdings" panose="05000000000000000000" charset="0"/>
              <a:buChar char="l"/>
            </a:pPr>
            <a:r>
              <a:rPr lang="zh-CN" altLang="en-US" sz="2000" dirty="0">
                <a:latin typeface="+mn-ea"/>
              </a:rPr>
              <a:t>不透明、无法追踪的推理过程</a:t>
            </a:r>
          </a:p>
          <a:p>
            <a:pPr marL="342900" indent="-342900" algn="just" eaLnBrk="1">
              <a:lnSpc>
                <a:spcPct val="200000"/>
              </a:lnSpc>
              <a:spcBef>
                <a:spcPts val="600"/>
              </a:spcBef>
              <a:spcAft>
                <a:spcPts val="600"/>
              </a:spcAft>
              <a:buClr>
                <a:schemeClr val="tx2"/>
              </a:buClr>
              <a:buFont typeface="Wingdings" panose="05000000000000000000" charset="0"/>
              <a:buChar char="l"/>
            </a:pPr>
            <a:r>
              <a:rPr lang="zh-CN" sz="2000" dirty="0">
                <a:latin typeface="+mn-ea"/>
                <a:sym typeface="+mn-ea"/>
              </a:rPr>
              <a:t>过时的信息和缺乏特定领域知识</a:t>
            </a:r>
            <a:endParaRPr lang="zh-CN" sz="2000" dirty="0">
              <a:latin typeface="+mn-ea"/>
            </a:endParaRPr>
          </a:p>
          <a:p>
            <a:pPr marL="342900" indent="-342900" algn="just" eaLnBrk="1">
              <a:lnSpc>
                <a:spcPct val="130000"/>
              </a:lnSpc>
              <a:spcBef>
                <a:spcPts val="600"/>
              </a:spcBef>
              <a:spcAft>
                <a:spcPts val="600"/>
              </a:spcAft>
              <a:buClr>
                <a:schemeClr val="tx2"/>
              </a:buClr>
              <a:buFont typeface="Wingdings" panose="05000000000000000000" charset="0"/>
              <a:buChar char="l"/>
            </a:pPr>
            <a:endParaRPr lang="zh-CN" altLang="en-US" sz="2000" dirty="0">
              <a:latin typeface="+mn-ea"/>
            </a:endParaRPr>
          </a:p>
        </p:txBody>
      </p:sp>
      <p:sp>
        <p:nvSpPr>
          <p:cNvPr id="2" name="文本框 1"/>
          <p:cNvSpPr txBox="1"/>
          <p:nvPr/>
        </p:nvSpPr>
        <p:spPr>
          <a:xfrm>
            <a:off x="5645150" y="1228090"/>
            <a:ext cx="5938520" cy="4250690"/>
          </a:xfrm>
          <a:prstGeom prst="rect">
            <a:avLst/>
          </a:prstGeom>
          <a:noFill/>
        </p:spPr>
        <p:txBody>
          <a:bodyPr wrap="square" rtlCol="0">
            <a:noAutofit/>
          </a:bodyPr>
          <a:lstStyle/>
          <a:p>
            <a:pPr indent="0" algn="just" eaLnBrk="1">
              <a:lnSpc>
                <a:spcPct val="130000"/>
              </a:lnSpc>
              <a:spcBef>
                <a:spcPts val="600"/>
              </a:spcBef>
              <a:spcAft>
                <a:spcPts val="600"/>
              </a:spcAft>
              <a:buClr>
                <a:schemeClr val="tx2"/>
              </a:buClr>
              <a:buFont typeface="Wingdings" panose="05000000000000000000" pitchFamily="2" charset="2"/>
              <a:buNone/>
            </a:pPr>
            <a:r>
              <a:rPr sz="2400" dirty="0">
                <a:latin typeface="微软雅黑" panose="020B0503020204020204" pitchFamily="34" charset="-122"/>
                <a:cs typeface="微软雅黑" panose="020B0503020204020204" pitchFamily="34" charset="-122"/>
              </a:rPr>
              <a:t>RAG的优势</a:t>
            </a:r>
            <a:r>
              <a:rPr lang="zh-CN" sz="2400" dirty="0">
                <a:latin typeface="微软雅黑" panose="020B0503020204020204" pitchFamily="34" charset="-122"/>
                <a:cs typeface="微软雅黑" panose="020B0503020204020204" pitchFamily="34" charset="-122"/>
              </a:rPr>
              <a:t>主要</a:t>
            </a:r>
            <a:r>
              <a:rPr sz="2400" dirty="0">
                <a:latin typeface="微软雅黑" panose="020B0503020204020204" pitchFamily="34" charset="-122"/>
                <a:cs typeface="微软雅黑" panose="020B0503020204020204" pitchFamily="34" charset="-122"/>
              </a:rPr>
              <a:t>包括</a:t>
            </a:r>
            <a:r>
              <a:rPr sz="2400" dirty="0">
                <a:latin typeface="+mn-ea"/>
              </a:rPr>
              <a:t>：</a:t>
            </a:r>
          </a:p>
          <a:p>
            <a:pPr indent="0" algn="just" eaLnBrk="1">
              <a:lnSpc>
                <a:spcPct val="130000"/>
              </a:lnSpc>
              <a:spcBef>
                <a:spcPts val="600"/>
              </a:spcBef>
              <a:spcAft>
                <a:spcPts val="600"/>
              </a:spcAft>
              <a:buClr>
                <a:schemeClr val="tx2"/>
              </a:buClr>
              <a:buFont typeface="Wingdings" panose="05000000000000000000" pitchFamily="2" charset="2"/>
              <a:buNone/>
            </a:pPr>
            <a:endParaRPr sz="2000" dirty="0">
              <a:latin typeface="+mn-ea"/>
            </a:endParaRPr>
          </a:p>
          <a:p>
            <a:pPr indent="0" algn="just" eaLnBrk="1">
              <a:lnSpc>
                <a:spcPct val="130000"/>
              </a:lnSpc>
              <a:spcBef>
                <a:spcPts val="600"/>
              </a:spcBef>
              <a:spcAft>
                <a:spcPts val="600"/>
              </a:spcAft>
              <a:buClr>
                <a:schemeClr val="tx2"/>
              </a:buClr>
              <a:buFont typeface="Wingdings" panose="05000000000000000000" pitchFamily="2" charset="2"/>
              <a:buNone/>
            </a:pPr>
            <a:r>
              <a:rPr sz="2000" b="1" dirty="0">
                <a:latin typeface="+mn-ea"/>
              </a:rPr>
              <a:t>提高答案准确性：</a:t>
            </a:r>
            <a:r>
              <a:rPr sz="2000" dirty="0">
                <a:latin typeface="+mn-ea"/>
              </a:rPr>
              <a:t>通过引用外部知识库中的信息，RAG可以提供更准确的回答。</a:t>
            </a:r>
          </a:p>
          <a:p>
            <a:pPr indent="0" algn="just" eaLnBrk="1">
              <a:lnSpc>
                <a:spcPct val="130000"/>
              </a:lnSpc>
              <a:spcBef>
                <a:spcPts val="600"/>
              </a:spcBef>
              <a:spcAft>
                <a:spcPts val="600"/>
              </a:spcAft>
              <a:buClr>
                <a:schemeClr val="tx2"/>
              </a:buClr>
              <a:buFont typeface="Wingdings" panose="05000000000000000000" pitchFamily="2" charset="2"/>
              <a:buNone/>
            </a:pPr>
            <a:r>
              <a:rPr sz="2000" b="1" dirty="0">
                <a:latin typeface="+mn-ea"/>
              </a:rPr>
              <a:t>增加用户信任：</a:t>
            </a:r>
            <a:r>
              <a:rPr sz="2000" dirty="0">
                <a:latin typeface="+mn-ea"/>
              </a:rPr>
              <a:t>用户可以通过引用的来源来验证答案的准确性。</a:t>
            </a:r>
          </a:p>
          <a:p>
            <a:pPr indent="0" algn="just" eaLnBrk="1">
              <a:lnSpc>
                <a:spcPct val="130000"/>
              </a:lnSpc>
              <a:spcBef>
                <a:spcPts val="600"/>
              </a:spcBef>
              <a:spcAft>
                <a:spcPts val="600"/>
              </a:spcAft>
              <a:buClr>
                <a:schemeClr val="tx2"/>
              </a:buClr>
              <a:buFont typeface="Wingdings" panose="05000000000000000000" pitchFamily="2" charset="2"/>
              <a:buNone/>
            </a:pPr>
            <a:r>
              <a:rPr sz="2000" b="1" dirty="0">
                <a:latin typeface="+mn-ea"/>
              </a:rPr>
              <a:t>便于知识更新和引入特定领域知识：</a:t>
            </a:r>
            <a:r>
              <a:rPr sz="2000" dirty="0">
                <a:latin typeface="+mn-ea"/>
              </a:rPr>
              <a:t>RAG通过结合LLMs的参数化知识和外部知识库的非参数化知识，有效地解决了知识更新的问题。</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sym typeface="+mn-lt"/>
              </a:rPr>
              <a:t>OVERVIEW OF RAG</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 name="文本框 3"/>
          <p:cNvSpPr txBox="1"/>
          <p:nvPr/>
        </p:nvSpPr>
        <p:spPr>
          <a:xfrm>
            <a:off x="954405" y="1095375"/>
            <a:ext cx="10549890" cy="4808220"/>
          </a:xfrm>
          <a:prstGeom prst="rect">
            <a:avLst/>
          </a:prstGeom>
          <a:noFill/>
        </p:spPr>
        <p:txBody>
          <a:bodyPr wrap="square" rtlCol="0" anchor="t">
            <a:noAutofit/>
          </a:bodyPr>
          <a:lstStyle/>
          <a:p>
            <a:pPr indent="457200" fontAlgn="auto">
              <a:lnSpc>
                <a:spcPct val="150000"/>
              </a:lnSpc>
              <a:spcBef>
                <a:spcPts val="600"/>
              </a:spcBef>
              <a:buFont typeface="Arial" panose="020B0604020202020204" pitchFamily="34" charset="0"/>
              <a:buNone/>
            </a:pPr>
            <a:r>
              <a:rPr lang="zh-CN" altLang="en-US" sz="2000" spc="100" dirty="0">
                <a:latin typeface="+mn-ea"/>
                <a:cs typeface="+mn-ea"/>
                <a:sym typeface="+mn-ea"/>
              </a:rPr>
              <a:t>传统的</a:t>
            </a:r>
            <a:r>
              <a:rPr lang="en-US" altLang="zh-CN" sz="2000" spc="100" dirty="0">
                <a:latin typeface="+mn-ea"/>
                <a:cs typeface="+mn-ea"/>
                <a:sym typeface="+mn-ea"/>
              </a:rPr>
              <a:t>RAG</a:t>
            </a:r>
            <a:r>
              <a:rPr lang="zh-CN" altLang="en-US" sz="2000" spc="100" dirty="0">
                <a:latin typeface="+mn-ea"/>
                <a:cs typeface="+mn-ea"/>
                <a:sym typeface="+mn-ea"/>
              </a:rPr>
              <a:t>方法：</a:t>
            </a:r>
          </a:p>
          <a:p>
            <a:pPr marL="800100" lvl="1" indent="-342900" fontAlgn="auto">
              <a:lnSpc>
                <a:spcPct val="150000"/>
              </a:lnSpc>
              <a:spcBef>
                <a:spcPts val="600"/>
              </a:spcBef>
              <a:buFont typeface="Wingdings" panose="05000000000000000000" charset="0"/>
              <a:buChar char="u"/>
            </a:pPr>
            <a:r>
              <a:rPr lang="zh-CN" altLang="en-US" sz="2000" spc="100" dirty="0">
                <a:latin typeface="+mn-ea"/>
                <a:cs typeface="+mn-ea"/>
                <a:sym typeface="+mn-ea"/>
              </a:rPr>
              <a:t>忽略文本之间的关系，难以处理多跳推理任务</a:t>
            </a:r>
          </a:p>
          <a:p>
            <a:pPr marL="800100" lvl="1" indent="-342900" fontAlgn="auto">
              <a:lnSpc>
                <a:spcPct val="150000"/>
              </a:lnSpc>
              <a:spcBef>
                <a:spcPts val="600"/>
              </a:spcBef>
              <a:buFont typeface="Wingdings" panose="05000000000000000000" charset="0"/>
              <a:buChar char="u"/>
            </a:pPr>
            <a:r>
              <a:rPr lang="zh-CN" altLang="en-US" sz="2000" spc="100" dirty="0">
                <a:latin typeface="+mn-ea"/>
                <a:cs typeface="+mn-ea"/>
                <a:sym typeface="+mn-ea"/>
              </a:rPr>
              <a:t>缺乏全局信息，在处理针对整个文本语料库的全局性问题时存在不足</a:t>
            </a:r>
          </a:p>
          <a:p>
            <a:pPr marL="800100" lvl="1" indent="-342900" fontAlgn="auto">
              <a:lnSpc>
                <a:spcPct val="150000"/>
              </a:lnSpc>
              <a:spcBef>
                <a:spcPts val="600"/>
              </a:spcBef>
              <a:buFont typeface="Wingdings" panose="05000000000000000000" charset="0"/>
              <a:buChar char="u"/>
            </a:pPr>
            <a:r>
              <a:rPr lang="zh-CN" altLang="en-US" sz="2000" spc="100" dirty="0">
                <a:latin typeface="+mn-ea"/>
                <a:cs typeface="+mn-ea"/>
                <a:sym typeface="+mn-ea"/>
              </a:rPr>
              <a:t>存在冗余信息</a:t>
            </a:r>
          </a:p>
          <a:p>
            <a:pPr indent="457200" fontAlgn="auto">
              <a:lnSpc>
                <a:spcPct val="150000"/>
              </a:lnSpc>
              <a:spcBef>
                <a:spcPts val="600"/>
              </a:spcBef>
              <a:buFont typeface="Arial" panose="020B0604020202020204" pitchFamily="34" charset="0"/>
              <a:buNone/>
            </a:pPr>
            <a:endParaRPr lang="en-US" altLang="zh-CN" sz="2000" spc="100" dirty="0">
              <a:latin typeface="+mn-ea"/>
              <a:cs typeface="+mn-ea"/>
              <a:sym typeface="+mn-ea"/>
            </a:endParaRPr>
          </a:p>
          <a:p>
            <a:pPr indent="457200" fontAlgn="auto">
              <a:lnSpc>
                <a:spcPct val="150000"/>
              </a:lnSpc>
              <a:spcBef>
                <a:spcPts val="600"/>
              </a:spcBef>
              <a:buFont typeface="Arial" panose="020B0604020202020204" pitchFamily="34" charset="0"/>
              <a:buNone/>
            </a:pPr>
            <a:r>
              <a:rPr lang="en-US" altLang="zh-CN" sz="2000" spc="100" dirty="0">
                <a:latin typeface="+mn-ea"/>
                <a:cs typeface="+mn-ea"/>
                <a:sym typeface="+mn-ea"/>
              </a:rPr>
              <a:t>GraphRAG</a:t>
            </a:r>
            <a:r>
              <a:rPr lang="zh-CN" altLang="en-US" sz="2000" spc="100" dirty="0">
                <a:latin typeface="+mn-ea"/>
                <a:cs typeface="+mn-ea"/>
                <a:sym typeface="+mn-ea"/>
              </a:rPr>
              <a:t>方法：</a:t>
            </a:r>
          </a:p>
          <a:p>
            <a:pPr indent="457200" fontAlgn="auto">
              <a:lnSpc>
                <a:spcPct val="150000"/>
              </a:lnSpc>
              <a:spcBef>
                <a:spcPts val="600"/>
              </a:spcBef>
              <a:buFont typeface="Arial" panose="020B0604020202020204" pitchFamily="34" charset="0"/>
              <a:buNone/>
            </a:pPr>
            <a:r>
              <a:rPr lang="zh-CN" altLang="en-US" sz="2000" spc="100" dirty="0">
                <a:latin typeface="+mn-ea"/>
                <a:cs typeface="+mn-ea"/>
                <a:sym typeface="+mn-ea"/>
              </a:rPr>
              <a:t>利用图数据中的显式实体和关系表示，通过检索相关的结构化信息来生成精确的答案</a:t>
            </a:r>
          </a:p>
          <a:p>
            <a:pPr indent="457200" fontAlgn="auto">
              <a:lnSpc>
                <a:spcPct val="150000"/>
              </a:lnSpc>
              <a:spcBef>
                <a:spcPts val="600"/>
              </a:spcBef>
              <a:buFont typeface="Arial" panose="020B0604020202020204" pitchFamily="34" charset="0"/>
              <a:buNone/>
            </a:pPr>
            <a:endParaRPr lang="zh-CN" altLang="en-US" sz="2000" spc="100" dirty="0">
              <a:latin typeface="+mn-ea"/>
              <a:cs typeface="+mn-ea"/>
              <a:sym typeface="+mn-ea"/>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80536"/>
            <a:ext cx="8643848" cy="607695"/>
          </a:xfrm>
        </p:spPr>
        <p:txBody>
          <a:bodyPr/>
          <a:lstStyle/>
          <a:p>
            <a:pPr lvl="0" algn="l">
              <a:lnSpc>
                <a:spcPct val="120000"/>
              </a:lnSpc>
              <a:buClrTx/>
              <a:buSzTx/>
              <a:buFontTx/>
              <a:defRPr/>
            </a:pPr>
            <a:r>
              <a:rPr lang="en-US" altLang="zh-CN" dirty="0">
                <a:sym typeface="+mn-lt"/>
              </a:rPr>
              <a:t>OVERVIEW OF RAG</a:t>
            </a:r>
            <a:endParaRPr dirty="0">
              <a:latin typeface="+mn-ea"/>
              <a:sym typeface="+mn-lt"/>
            </a:endParaRP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p>
        </p:txBody>
      </p:sp>
      <p:sp>
        <p:nvSpPr>
          <p:cNvPr id="3" name="文本框 2"/>
          <p:cNvSpPr txBox="1"/>
          <p:nvPr/>
        </p:nvSpPr>
        <p:spPr>
          <a:xfrm>
            <a:off x="1533866" y="4966352"/>
            <a:ext cx="9408655" cy="1014730"/>
          </a:xfrm>
          <a:prstGeom prst="rect">
            <a:avLst/>
          </a:prstGeom>
          <a:noFill/>
        </p:spPr>
        <p:txBody>
          <a:bodyPr wrap="square" rtlCol="0">
            <a:spAutoFit/>
          </a:bodyPr>
          <a:lstStyle/>
          <a:p>
            <a:pPr algn="just">
              <a:lnSpc>
                <a:spcPct val="150000"/>
              </a:lnSpc>
            </a:pPr>
            <a:r>
              <a:rPr lang="en-US" altLang="zh-CN" sz="2000" dirty="0"/>
              <a:t>    </a:t>
            </a:r>
          </a:p>
          <a:p>
            <a:pPr algn="just">
              <a:lnSpc>
                <a:spcPct val="150000"/>
              </a:lnSpc>
            </a:pPr>
            <a:endParaRPr lang="en-US" altLang="zh-CN" sz="2000" dirty="0"/>
          </a:p>
        </p:txBody>
      </p:sp>
      <p:pic>
        <p:nvPicPr>
          <p:cNvPr id="2" name="图片 1"/>
          <p:cNvPicPr>
            <a:picLocks noChangeAspect="1"/>
          </p:cNvPicPr>
          <p:nvPr/>
        </p:nvPicPr>
        <p:blipFill>
          <a:blip r:embed="rId3"/>
          <a:stretch>
            <a:fillRect/>
          </a:stretch>
        </p:blipFill>
        <p:spPr>
          <a:xfrm>
            <a:off x="882650" y="964565"/>
            <a:ext cx="10205720" cy="546481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HippoRAG</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p:cNvPicPr>
            <a:picLocks noChangeAspect="1"/>
          </p:cNvPicPr>
          <p:nvPr/>
        </p:nvPicPr>
        <p:blipFill>
          <a:blip r:embed="rId3"/>
          <a:stretch>
            <a:fillRect/>
          </a:stretch>
        </p:blipFill>
        <p:spPr>
          <a:xfrm>
            <a:off x="1126490" y="1036320"/>
            <a:ext cx="9284970" cy="534289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HippoRAG</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918210" y="1010285"/>
            <a:ext cx="9908540" cy="5061585"/>
          </a:xfrm>
          <a:prstGeom prst="rect">
            <a:avLst/>
          </a:prstGeom>
        </p:spPr>
      </p:pic>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b216c158-3b40-4021-be3a-2e4b0d8400e8"/>
  <p:tag name="COMMONDATA" val="eyJoZGlkIjoiZjdhOGYzNmE2ODk0NDU3Nzc4MTA0OTk4ZTUxNWZmZWMifQ=="/>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5.28070866141735,&quot;left&quot;:566.3515748031496,&quot;top&quot;:84.29661417322833,&quot;width&quot;:364.4}"/>
</p:tagLst>
</file>

<file path=ppt/tags/tag23.xml><?xml version="1.0" encoding="utf-8"?>
<p:tagLst xmlns:a="http://schemas.openxmlformats.org/drawingml/2006/main" xmlns:r="http://schemas.openxmlformats.org/officeDocument/2006/relationships" xmlns:p="http://schemas.openxmlformats.org/presentationml/2006/main">
  <p:tag name="TABLE_ENDDRAG_ORIGIN_RECT" val="839*208"/>
  <p:tag name="TABLE_ENDDRAG_RECT" val="52*232*839*208"/>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2412</TotalTime>
  <Words>1895</Words>
  <Application>Microsoft Office PowerPoint</Application>
  <PresentationFormat>宽屏</PresentationFormat>
  <Paragraphs>252</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17</vt:i4>
      </vt:variant>
      <vt:variant>
        <vt:lpstr>幻灯片标题</vt:lpstr>
      </vt:variant>
      <vt:variant>
        <vt:i4>39</vt:i4>
      </vt:variant>
    </vt:vector>
  </HeadingPairs>
  <TitlesOfParts>
    <vt:vector size="62" baseType="lpstr">
      <vt:lpstr>微软雅黑</vt:lpstr>
      <vt:lpstr>微软雅黑 Light</vt:lpstr>
      <vt:lpstr>Arial</vt:lpstr>
      <vt:lpstr>Century Gothic</vt:lpstr>
      <vt:lpstr>Times New Roman</vt:lpstr>
      <vt:lpstr>Wingdings</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OVERVIEW OF RAG</vt:lpstr>
      <vt:lpstr>OVERVIEW OF RAG</vt:lpstr>
      <vt:lpstr>OVERVIEW OF RAG</vt:lpstr>
      <vt:lpstr>OVERVIEW OF RAG</vt:lpstr>
      <vt:lpstr>HippoRAG</vt:lpstr>
      <vt:lpstr>HippoRAG</vt:lpstr>
      <vt:lpstr>HippoRAG</vt:lpstr>
      <vt:lpstr>HippoRAG</vt:lpstr>
      <vt:lpstr>HippoRAG</vt:lpstr>
      <vt:lpstr>HippoRAG2</vt:lpstr>
      <vt:lpstr>HippoRAG2</vt:lpstr>
      <vt:lpstr>HippoRAG2</vt:lpstr>
      <vt:lpstr>PowerPoint 演示文稿</vt:lpstr>
      <vt:lpstr>OVERVIEW OF Agentic System</vt:lpstr>
      <vt:lpstr>OVERVIEW OF Agentic System</vt:lpstr>
      <vt:lpstr>OVERVIEW OF Agentic System</vt:lpstr>
      <vt:lpstr>OVERVIEW OF Agentic System</vt:lpstr>
      <vt:lpstr>OVERVIEW OF Agentic System</vt:lpstr>
      <vt:lpstr>OVERVIEW OF Agentic System</vt:lpstr>
      <vt:lpstr>PowerPoint 演示文稿</vt:lpstr>
      <vt:lpstr>TODOs</vt:lpstr>
      <vt:lpstr>TODOs-Dataset</vt:lpstr>
      <vt:lpstr>TODOs-Dataset</vt:lpstr>
      <vt:lpstr>TODOs-Dataset</vt:lpstr>
      <vt:lpstr>TODOs-Dataset</vt:lpstr>
      <vt:lpstr>PowerPoint 演示文稿</vt:lpstr>
      <vt:lpstr>Dify</vt:lpstr>
      <vt:lpstr>Dify</vt:lpstr>
      <vt:lpstr>Dify</vt:lpstr>
      <vt:lpstr>PowerPoint 演示文稿</vt:lpstr>
      <vt:lpstr>Submission and Gradings</vt:lpstr>
      <vt:lpstr>Dify</vt:lpstr>
      <vt:lpstr>HippoRAG2</vt:lpstr>
      <vt:lpstr>Submission and Gradings</vt:lpstr>
      <vt:lpstr>Submission and Gradings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Natsu Yutori</cp:lastModifiedBy>
  <cp:revision>872</cp:revision>
  <dcterms:created xsi:type="dcterms:W3CDTF">2016-11-28T11:30:00Z</dcterms:created>
  <dcterms:modified xsi:type="dcterms:W3CDTF">2025-05-27T05:25:50Z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05242D46684D44E0A92EEC6FD448B7FC_13</vt:lpwstr>
  </property>
  <property fmtid="{D5CDD505-2E9C-101B-9397-08002B2CF9AE}" pid="12" name="KSOProductBuildVer">
    <vt:lpwstr>2052-12.1.0.21171</vt:lpwstr>
  </property>
</Properties>
</file>